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19"/>
  </p:notesMasterIdLst>
  <p:sldIdLst>
    <p:sldId id="256" r:id="rId2"/>
    <p:sldId id="260" r:id="rId3"/>
    <p:sldId id="274" r:id="rId4"/>
    <p:sldId id="272" r:id="rId5"/>
    <p:sldId id="273" r:id="rId6"/>
    <p:sldId id="259" r:id="rId7"/>
    <p:sldId id="269" r:id="rId8"/>
    <p:sldId id="275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7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3" d="100"/>
          <a:sy n="133" d="100"/>
        </p:scale>
        <p:origin x="984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4F69-523B-4B5B-A935-AA74207ED688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983A542-9D8D-4975-9E36-C60B5D21CD06}">
      <dgm:prSet/>
      <dgm:spPr/>
      <dgm:t>
        <a:bodyPr/>
        <a:lstStyle/>
        <a:p>
          <a:r>
            <a:rPr lang="en-US" b="0" i="0" noProof="1"/>
            <a:t>LLM адаптована під задачі перекладу та підтримку інструкцій</a:t>
          </a:r>
          <a:endParaRPr lang="en-US" noProof="1"/>
        </a:p>
      </dgm:t>
    </dgm:pt>
    <dgm:pt modelId="{0796E4D6-8213-47E7-82B9-08827F11267D}" type="parTrans" cxnId="{4F716613-1269-4523-9C62-DA9DC7D86AC4}">
      <dgm:prSet/>
      <dgm:spPr/>
      <dgm:t>
        <a:bodyPr/>
        <a:lstStyle/>
        <a:p>
          <a:endParaRPr lang="en-US"/>
        </a:p>
      </dgm:t>
    </dgm:pt>
    <dgm:pt modelId="{F0EF0A67-E90D-47A3-94A9-A89337C45E66}" type="sibTrans" cxnId="{4F716613-1269-4523-9C62-DA9DC7D86AC4}">
      <dgm:prSet/>
      <dgm:spPr/>
      <dgm:t>
        <a:bodyPr/>
        <a:lstStyle/>
        <a:p>
          <a:endParaRPr lang="en-US"/>
        </a:p>
      </dgm:t>
    </dgm:pt>
    <dgm:pt modelId="{4CFF4E3B-CE6D-475D-BD14-667017BCAE18}">
      <dgm:prSet/>
      <dgm:spPr/>
      <dgm:t>
        <a:bodyPr/>
        <a:lstStyle/>
        <a:p>
          <a:r>
            <a:rPr lang="en-US" b="0" i="0" noProof="1"/>
            <a:t>Дослідити різні стратегії покращення якості перекладу та оцінити якість.</a:t>
          </a:r>
          <a:endParaRPr lang="en-US" noProof="1"/>
        </a:p>
      </dgm:t>
    </dgm:pt>
    <dgm:pt modelId="{9979603B-43FF-4616-A045-67DEE20C650E}" type="parTrans" cxnId="{0E484208-BDC4-4305-9951-9574D62C57FA}">
      <dgm:prSet/>
      <dgm:spPr/>
      <dgm:t>
        <a:bodyPr/>
        <a:lstStyle/>
        <a:p>
          <a:endParaRPr lang="en-US"/>
        </a:p>
      </dgm:t>
    </dgm:pt>
    <dgm:pt modelId="{D07A8DA7-77B6-4EEE-BCFB-99FCBC751C05}" type="sibTrans" cxnId="{0E484208-BDC4-4305-9951-9574D62C57FA}">
      <dgm:prSet/>
      <dgm:spPr/>
      <dgm:t>
        <a:bodyPr/>
        <a:lstStyle/>
        <a:p>
          <a:endParaRPr lang="en-US"/>
        </a:p>
      </dgm:t>
    </dgm:pt>
    <dgm:pt modelId="{04400E1A-FFFC-4249-8C60-C65CA4E25ACF}">
      <dgm:prSet/>
      <dgm:spPr/>
      <dgm:t>
        <a:bodyPr/>
        <a:lstStyle/>
        <a:p>
          <a:r>
            <a:rPr lang="en-US" b="0" i="0" noProof="1"/>
            <a:t>Порівняти отриманий переклад з людським.</a:t>
          </a:r>
          <a:endParaRPr lang="en-US" noProof="1"/>
        </a:p>
      </dgm:t>
    </dgm:pt>
    <dgm:pt modelId="{51262B39-BABE-4DFA-95A1-698259430F71}" type="parTrans" cxnId="{00C56ABA-762B-40E2-9AF5-A122B6001403}">
      <dgm:prSet/>
      <dgm:spPr/>
      <dgm:t>
        <a:bodyPr/>
        <a:lstStyle/>
        <a:p>
          <a:endParaRPr lang="en-US"/>
        </a:p>
      </dgm:t>
    </dgm:pt>
    <dgm:pt modelId="{00A95091-B9E8-4B42-8AD6-D73FBE957537}" type="sibTrans" cxnId="{00C56ABA-762B-40E2-9AF5-A122B6001403}">
      <dgm:prSet/>
      <dgm:spPr/>
      <dgm:t>
        <a:bodyPr/>
        <a:lstStyle/>
        <a:p>
          <a:endParaRPr lang="en-US"/>
        </a:p>
      </dgm:t>
    </dgm:pt>
    <dgm:pt modelId="{5AEF98F3-05C9-4498-95F6-5DFC776DC5E0}">
      <dgm:prSet/>
      <dgm:spPr/>
      <dgm:t>
        <a:bodyPr/>
        <a:lstStyle/>
        <a:p>
          <a:r>
            <a:rPr lang="en-US" b="0" i="0" noProof="1"/>
            <a:t>Зробити висновки щодо практичного застосування.</a:t>
          </a:r>
          <a:endParaRPr lang="en-US" noProof="1"/>
        </a:p>
      </dgm:t>
    </dgm:pt>
    <dgm:pt modelId="{167C3E77-E480-4DC1-A03B-08DAE107D867}" type="parTrans" cxnId="{D9385D31-4509-4525-93A2-D5F09E5DC4C7}">
      <dgm:prSet/>
      <dgm:spPr/>
      <dgm:t>
        <a:bodyPr/>
        <a:lstStyle/>
        <a:p>
          <a:endParaRPr lang="en-US"/>
        </a:p>
      </dgm:t>
    </dgm:pt>
    <dgm:pt modelId="{804499A1-311C-453D-AB26-A5397EB2C70D}" type="sibTrans" cxnId="{D9385D31-4509-4525-93A2-D5F09E5DC4C7}">
      <dgm:prSet/>
      <dgm:spPr/>
      <dgm:t>
        <a:bodyPr/>
        <a:lstStyle/>
        <a:p>
          <a:endParaRPr lang="en-US"/>
        </a:p>
      </dgm:t>
    </dgm:pt>
    <dgm:pt modelId="{655BE37B-6C86-4B04-A679-04F871516BBD}" type="pres">
      <dgm:prSet presAssocID="{27FD4F69-523B-4B5B-A935-AA74207ED6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631A9C-30CC-4DEC-AFC5-12E249A4306B}" type="pres">
      <dgm:prSet presAssocID="{7983A542-9D8D-4975-9E36-C60B5D21CD06}" presName="hierRoot1" presStyleCnt="0"/>
      <dgm:spPr/>
    </dgm:pt>
    <dgm:pt modelId="{245FC56A-ABEE-4060-8BC5-2B55A7E541FC}" type="pres">
      <dgm:prSet presAssocID="{7983A542-9D8D-4975-9E36-C60B5D21CD06}" presName="composite" presStyleCnt="0"/>
      <dgm:spPr/>
    </dgm:pt>
    <dgm:pt modelId="{DC82A663-08DF-400F-914D-7947B602E967}" type="pres">
      <dgm:prSet presAssocID="{7983A542-9D8D-4975-9E36-C60B5D21CD06}" presName="background" presStyleLbl="node0" presStyleIdx="0" presStyleCnt="4"/>
      <dgm:spPr/>
    </dgm:pt>
    <dgm:pt modelId="{5C91D4F7-8A42-443D-A162-F11479FEAA51}" type="pres">
      <dgm:prSet presAssocID="{7983A542-9D8D-4975-9E36-C60B5D21CD06}" presName="text" presStyleLbl="fgAcc0" presStyleIdx="0" presStyleCnt="4">
        <dgm:presLayoutVars>
          <dgm:chPref val="3"/>
        </dgm:presLayoutVars>
      </dgm:prSet>
      <dgm:spPr/>
    </dgm:pt>
    <dgm:pt modelId="{BA764593-29B0-4D08-91A1-46ECAA58D055}" type="pres">
      <dgm:prSet presAssocID="{7983A542-9D8D-4975-9E36-C60B5D21CD06}" presName="hierChild2" presStyleCnt="0"/>
      <dgm:spPr/>
    </dgm:pt>
    <dgm:pt modelId="{60873EFD-1D65-4D68-A4ED-7AA2DDD63E31}" type="pres">
      <dgm:prSet presAssocID="{4CFF4E3B-CE6D-475D-BD14-667017BCAE18}" presName="hierRoot1" presStyleCnt="0"/>
      <dgm:spPr/>
    </dgm:pt>
    <dgm:pt modelId="{74B6DE72-5F14-4B8B-8218-77136CAB777B}" type="pres">
      <dgm:prSet presAssocID="{4CFF4E3B-CE6D-475D-BD14-667017BCAE18}" presName="composite" presStyleCnt="0"/>
      <dgm:spPr/>
    </dgm:pt>
    <dgm:pt modelId="{48FC20BB-4789-46E1-93D0-088D5A5B5C92}" type="pres">
      <dgm:prSet presAssocID="{4CFF4E3B-CE6D-475D-BD14-667017BCAE18}" presName="background" presStyleLbl="node0" presStyleIdx="1" presStyleCnt="4"/>
      <dgm:spPr/>
    </dgm:pt>
    <dgm:pt modelId="{F80F936E-CF1E-4E97-AABE-E4802677BB50}" type="pres">
      <dgm:prSet presAssocID="{4CFF4E3B-CE6D-475D-BD14-667017BCAE18}" presName="text" presStyleLbl="fgAcc0" presStyleIdx="1" presStyleCnt="4">
        <dgm:presLayoutVars>
          <dgm:chPref val="3"/>
        </dgm:presLayoutVars>
      </dgm:prSet>
      <dgm:spPr/>
    </dgm:pt>
    <dgm:pt modelId="{52828B35-FF2D-458D-81E1-28D705B524F8}" type="pres">
      <dgm:prSet presAssocID="{4CFF4E3B-CE6D-475D-BD14-667017BCAE18}" presName="hierChild2" presStyleCnt="0"/>
      <dgm:spPr/>
    </dgm:pt>
    <dgm:pt modelId="{B069D166-4FAD-4F94-A7F2-93B8F92E908E}" type="pres">
      <dgm:prSet presAssocID="{04400E1A-FFFC-4249-8C60-C65CA4E25ACF}" presName="hierRoot1" presStyleCnt="0"/>
      <dgm:spPr/>
    </dgm:pt>
    <dgm:pt modelId="{782B836C-66E8-462B-A461-87CD4E394262}" type="pres">
      <dgm:prSet presAssocID="{04400E1A-FFFC-4249-8C60-C65CA4E25ACF}" presName="composite" presStyleCnt="0"/>
      <dgm:spPr/>
    </dgm:pt>
    <dgm:pt modelId="{5E677EE5-79E7-4EB5-B2B2-CB81FE2E66AB}" type="pres">
      <dgm:prSet presAssocID="{04400E1A-FFFC-4249-8C60-C65CA4E25ACF}" presName="background" presStyleLbl="node0" presStyleIdx="2" presStyleCnt="4"/>
      <dgm:spPr/>
    </dgm:pt>
    <dgm:pt modelId="{EBB7A49D-4FBA-410C-BEDA-4A8B224B4551}" type="pres">
      <dgm:prSet presAssocID="{04400E1A-FFFC-4249-8C60-C65CA4E25ACF}" presName="text" presStyleLbl="fgAcc0" presStyleIdx="2" presStyleCnt="4">
        <dgm:presLayoutVars>
          <dgm:chPref val="3"/>
        </dgm:presLayoutVars>
      </dgm:prSet>
      <dgm:spPr/>
    </dgm:pt>
    <dgm:pt modelId="{983AC1C0-CC09-4F0B-9308-008F9570E345}" type="pres">
      <dgm:prSet presAssocID="{04400E1A-FFFC-4249-8C60-C65CA4E25ACF}" presName="hierChild2" presStyleCnt="0"/>
      <dgm:spPr/>
    </dgm:pt>
    <dgm:pt modelId="{59FFB145-CA1D-4347-B4D1-EA92C4F797FF}" type="pres">
      <dgm:prSet presAssocID="{5AEF98F3-05C9-4498-95F6-5DFC776DC5E0}" presName="hierRoot1" presStyleCnt="0"/>
      <dgm:spPr/>
    </dgm:pt>
    <dgm:pt modelId="{E091ED01-C764-4B45-9D7D-4CB4FCFE0047}" type="pres">
      <dgm:prSet presAssocID="{5AEF98F3-05C9-4498-95F6-5DFC776DC5E0}" presName="composite" presStyleCnt="0"/>
      <dgm:spPr/>
    </dgm:pt>
    <dgm:pt modelId="{7B5411EB-4106-454E-9126-46DED7BF812B}" type="pres">
      <dgm:prSet presAssocID="{5AEF98F3-05C9-4498-95F6-5DFC776DC5E0}" presName="background" presStyleLbl="node0" presStyleIdx="3" presStyleCnt="4"/>
      <dgm:spPr/>
    </dgm:pt>
    <dgm:pt modelId="{07FE039F-AAF4-429E-AB61-46530DCA1BA5}" type="pres">
      <dgm:prSet presAssocID="{5AEF98F3-05C9-4498-95F6-5DFC776DC5E0}" presName="text" presStyleLbl="fgAcc0" presStyleIdx="3" presStyleCnt="4">
        <dgm:presLayoutVars>
          <dgm:chPref val="3"/>
        </dgm:presLayoutVars>
      </dgm:prSet>
      <dgm:spPr/>
    </dgm:pt>
    <dgm:pt modelId="{87B83816-D307-4072-ADC3-FE65FF6FB407}" type="pres">
      <dgm:prSet presAssocID="{5AEF98F3-05C9-4498-95F6-5DFC776DC5E0}" presName="hierChild2" presStyleCnt="0"/>
      <dgm:spPr/>
    </dgm:pt>
  </dgm:ptLst>
  <dgm:cxnLst>
    <dgm:cxn modelId="{E4DF0E02-D37F-45F9-B2E9-1F97F31D2239}" type="presOf" srcId="{27FD4F69-523B-4B5B-A935-AA74207ED688}" destId="{655BE37B-6C86-4B04-A679-04F871516BBD}" srcOrd="0" destOrd="0" presId="urn:microsoft.com/office/officeart/2005/8/layout/hierarchy1"/>
    <dgm:cxn modelId="{0E484208-BDC4-4305-9951-9574D62C57FA}" srcId="{27FD4F69-523B-4B5B-A935-AA74207ED688}" destId="{4CFF4E3B-CE6D-475D-BD14-667017BCAE18}" srcOrd="1" destOrd="0" parTransId="{9979603B-43FF-4616-A045-67DEE20C650E}" sibTransId="{D07A8DA7-77B6-4EEE-BCFB-99FCBC751C05}"/>
    <dgm:cxn modelId="{4F716613-1269-4523-9C62-DA9DC7D86AC4}" srcId="{27FD4F69-523B-4B5B-A935-AA74207ED688}" destId="{7983A542-9D8D-4975-9E36-C60B5D21CD06}" srcOrd="0" destOrd="0" parTransId="{0796E4D6-8213-47E7-82B9-08827F11267D}" sibTransId="{F0EF0A67-E90D-47A3-94A9-A89337C45E66}"/>
    <dgm:cxn modelId="{D9385D31-4509-4525-93A2-D5F09E5DC4C7}" srcId="{27FD4F69-523B-4B5B-A935-AA74207ED688}" destId="{5AEF98F3-05C9-4498-95F6-5DFC776DC5E0}" srcOrd="3" destOrd="0" parTransId="{167C3E77-E480-4DC1-A03B-08DAE107D867}" sibTransId="{804499A1-311C-453D-AB26-A5397EB2C70D}"/>
    <dgm:cxn modelId="{00C56ABA-762B-40E2-9AF5-A122B6001403}" srcId="{27FD4F69-523B-4B5B-A935-AA74207ED688}" destId="{04400E1A-FFFC-4249-8C60-C65CA4E25ACF}" srcOrd="2" destOrd="0" parTransId="{51262B39-BABE-4DFA-95A1-698259430F71}" sibTransId="{00A95091-B9E8-4B42-8AD6-D73FBE957537}"/>
    <dgm:cxn modelId="{8CBB61C5-156F-48CE-B7B0-75B294F7E0AA}" type="presOf" srcId="{4CFF4E3B-CE6D-475D-BD14-667017BCAE18}" destId="{F80F936E-CF1E-4E97-AABE-E4802677BB50}" srcOrd="0" destOrd="0" presId="urn:microsoft.com/office/officeart/2005/8/layout/hierarchy1"/>
    <dgm:cxn modelId="{232050E7-E2A5-4EF2-81B4-8236853D8AAC}" type="presOf" srcId="{7983A542-9D8D-4975-9E36-C60B5D21CD06}" destId="{5C91D4F7-8A42-443D-A162-F11479FEAA51}" srcOrd="0" destOrd="0" presId="urn:microsoft.com/office/officeart/2005/8/layout/hierarchy1"/>
    <dgm:cxn modelId="{82277CF2-DEEF-4C83-80D8-1EDEEBBC9663}" type="presOf" srcId="{04400E1A-FFFC-4249-8C60-C65CA4E25ACF}" destId="{EBB7A49D-4FBA-410C-BEDA-4A8B224B4551}" srcOrd="0" destOrd="0" presId="urn:microsoft.com/office/officeart/2005/8/layout/hierarchy1"/>
    <dgm:cxn modelId="{0884C1FC-8A97-4864-BA16-5D3CCCA73C96}" type="presOf" srcId="{5AEF98F3-05C9-4498-95F6-5DFC776DC5E0}" destId="{07FE039F-AAF4-429E-AB61-46530DCA1BA5}" srcOrd="0" destOrd="0" presId="urn:microsoft.com/office/officeart/2005/8/layout/hierarchy1"/>
    <dgm:cxn modelId="{7C3515AB-D3B4-4CCB-9192-E15657CE7351}" type="presParOf" srcId="{655BE37B-6C86-4B04-A679-04F871516BBD}" destId="{DB631A9C-30CC-4DEC-AFC5-12E249A4306B}" srcOrd="0" destOrd="0" presId="urn:microsoft.com/office/officeart/2005/8/layout/hierarchy1"/>
    <dgm:cxn modelId="{ECA4FC5D-7593-4533-AE64-FD9DF50D8A3F}" type="presParOf" srcId="{DB631A9C-30CC-4DEC-AFC5-12E249A4306B}" destId="{245FC56A-ABEE-4060-8BC5-2B55A7E541FC}" srcOrd="0" destOrd="0" presId="urn:microsoft.com/office/officeart/2005/8/layout/hierarchy1"/>
    <dgm:cxn modelId="{6F46158C-199C-4255-9D0A-0DE751502B07}" type="presParOf" srcId="{245FC56A-ABEE-4060-8BC5-2B55A7E541FC}" destId="{DC82A663-08DF-400F-914D-7947B602E967}" srcOrd="0" destOrd="0" presId="urn:microsoft.com/office/officeart/2005/8/layout/hierarchy1"/>
    <dgm:cxn modelId="{1E1CF00F-2F0A-4147-881A-1DBE32E11E40}" type="presParOf" srcId="{245FC56A-ABEE-4060-8BC5-2B55A7E541FC}" destId="{5C91D4F7-8A42-443D-A162-F11479FEAA51}" srcOrd="1" destOrd="0" presId="urn:microsoft.com/office/officeart/2005/8/layout/hierarchy1"/>
    <dgm:cxn modelId="{2D4D442B-C899-46AA-ADBF-60ECD549A0EA}" type="presParOf" srcId="{DB631A9C-30CC-4DEC-AFC5-12E249A4306B}" destId="{BA764593-29B0-4D08-91A1-46ECAA58D055}" srcOrd="1" destOrd="0" presId="urn:microsoft.com/office/officeart/2005/8/layout/hierarchy1"/>
    <dgm:cxn modelId="{DD4B36EA-2D65-48A9-927F-36718CD8A907}" type="presParOf" srcId="{655BE37B-6C86-4B04-A679-04F871516BBD}" destId="{60873EFD-1D65-4D68-A4ED-7AA2DDD63E31}" srcOrd="1" destOrd="0" presId="urn:microsoft.com/office/officeart/2005/8/layout/hierarchy1"/>
    <dgm:cxn modelId="{2947C1CF-88A8-432F-9EA6-B3703747E45D}" type="presParOf" srcId="{60873EFD-1D65-4D68-A4ED-7AA2DDD63E31}" destId="{74B6DE72-5F14-4B8B-8218-77136CAB777B}" srcOrd="0" destOrd="0" presId="urn:microsoft.com/office/officeart/2005/8/layout/hierarchy1"/>
    <dgm:cxn modelId="{A5B9ED09-7612-41D9-9BC2-A496A7A4F336}" type="presParOf" srcId="{74B6DE72-5F14-4B8B-8218-77136CAB777B}" destId="{48FC20BB-4789-46E1-93D0-088D5A5B5C92}" srcOrd="0" destOrd="0" presId="urn:microsoft.com/office/officeart/2005/8/layout/hierarchy1"/>
    <dgm:cxn modelId="{59B69EFE-A4F0-44F7-AEC4-8C32A20EB244}" type="presParOf" srcId="{74B6DE72-5F14-4B8B-8218-77136CAB777B}" destId="{F80F936E-CF1E-4E97-AABE-E4802677BB50}" srcOrd="1" destOrd="0" presId="urn:microsoft.com/office/officeart/2005/8/layout/hierarchy1"/>
    <dgm:cxn modelId="{6BF27488-428A-44FB-B02B-A1C89AC31675}" type="presParOf" srcId="{60873EFD-1D65-4D68-A4ED-7AA2DDD63E31}" destId="{52828B35-FF2D-458D-81E1-28D705B524F8}" srcOrd="1" destOrd="0" presId="urn:microsoft.com/office/officeart/2005/8/layout/hierarchy1"/>
    <dgm:cxn modelId="{B2ACB66F-9D01-4260-BDA7-B333F474A55C}" type="presParOf" srcId="{655BE37B-6C86-4B04-A679-04F871516BBD}" destId="{B069D166-4FAD-4F94-A7F2-93B8F92E908E}" srcOrd="2" destOrd="0" presId="urn:microsoft.com/office/officeart/2005/8/layout/hierarchy1"/>
    <dgm:cxn modelId="{B57CF661-DBE8-465D-95B4-21C28B806072}" type="presParOf" srcId="{B069D166-4FAD-4F94-A7F2-93B8F92E908E}" destId="{782B836C-66E8-462B-A461-87CD4E394262}" srcOrd="0" destOrd="0" presId="urn:microsoft.com/office/officeart/2005/8/layout/hierarchy1"/>
    <dgm:cxn modelId="{04A73741-D3CC-42C3-963B-9D2BF1B69555}" type="presParOf" srcId="{782B836C-66E8-462B-A461-87CD4E394262}" destId="{5E677EE5-79E7-4EB5-B2B2-CB81FE2E66AB}" srcOrd="0" destOrd="0" presId="urn:microsoft.com/office/officeart/2005/8/layout/hierarchy1"/>
    <dgm:cxn modelId="{D0AFB14E-0F8C-453F-A93F-52B69D1C1743}" type="presParOf" srcId="{782B836C-66E8-462B-A461-87CD4E394262}" destId="{EBB7A49D-4FBA-410C-BEDA-4A8B224B4551}" srcOrd="1" destOrd="0" presId="urn:microsoft.com/office/officeart/2005/8/layout/hierarchy1"/>
    <dgm:cxn modelId="{20CE10AD-9692-4FE0-A54D-2DA164158D34}" type="presParOf" srcId="{B069D166-4FAD-4F94-A7F2-93B8F92E908E}" destId="{983AC1C0-CC09-4F0B-9308-008F9570E345}" srcOrd="1" destOrd="0" presId="urn:microsoft.com/office/officeart/2005/8/layout/hierarchy1"/>
    <dgm:cxn modelId="{C671F68F-2AE6-4C54-BCA1-2092AE6E60D7}" type="presParOf" srcId="{655BE37B-6C86-4B04-A679-04F871516BBD}" destId="{59FFB145-CA1D-4347-B4D1-EA92C4F797FF}" srcOrd="3" destOrd="0" presId="urn:microsoft.com/office/officeart/2005/8/layout/hierarchy1"/>
    <dgm:cxn modelId="{FDD0312C-B1D8-45E3-908C-632D2CF91FBC}" type="presParOf" srcId="{59FFB145-CA1D-4347-B4D1-EA92C4F797FF}" destId="{E091ED01-C764-4B45-9D7D-4CB4FCFE0047}" srcOrd="0" destOrd="0" presId="urn:microsoft.com/office/officeart/2005/8/layout/hierarchy1"/>
    <dgm:cxn modelId="{9144C2F1-021D-474A-BBB6-7773CF6AE89F}" type="presParOf" srcId="{E091ED01-C764-4B45-9D7D-4CB4FCFE0047}" destId="{7B5411EB-4106-454E-9126-46DED7BF812B}" srcOrd="0" destOrd="0" presId="urn:microsoft.com/office/officeart/2005/8/layout/hierarchy1"/>
    <dgm:cxn modelId="{D025AD7E-CA26-4B63-909E-EE0D45C291E7}" type="presParOf" srcId="{E091ED01-C764-4B45-9D7D-4CB4FCFE0047}" destId="{07FE039F-AAF4-429E-AB61-46530DCA1BA5}" srcOrd="1" destOrd="0" presId="urn:microsoft.com/office/officeart/2005/8/layout/hierarchy1"/>
    <dgm:cxn modelId="{2573680C-1628-48CE-A71D-BCDF0A9EA32D}" type="presParOf" srcId="{59FFB145-CA1D-4347-B4D1-EA92C4F797FF}" destId="{87B83816-D307-4072-ADC3-FE65FF6FB4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C07FE5-5E26-4FF0-99FF-4E559F4CEAAA}" type="doc">
      <dgm:prSet loTypeId="urn:microsoft.com/office/officeart/2005/8/layout/matrix3" loCatId="matrix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B550E6F-9104-4B34-93EE-07881009F04A}">
      <dgm:prSet/>
      <dgm:spPr/>
      <dgm:t>
        <a:bodyPr/>
        <a:lstStyle/>
        <a:p>
          <a:r>
            <a:rPr lang="en-US" b="0" i="0" noProof="1"/>
            <a:t>Базовий переклад LLM (Default)</a:t>
          </a:r>
          <a:endParaRPr lang="en-US" noProof="1"/>
        </a:p>
      </dgm:t>
    </dgm:pt>
    <dgm:pt modelId="{7DEF3E90-4FD7-431B-B24D-3FFA95B16859}" type="parTrans" cxnId="{FEFDFFA3-1AC2-4895-8BBF-4DFD7CE014E0}">
      <dgm:prSet/>
      <dgm:spPr/>
      <dgm:t>
        <a:bodyPr/>
        <a:lstStyle/>
        <a:p>
          <a:endParaRPr lang="en-US"/>
        </a:p>
      </dgm:t>
    </dgm:pt>
    <dgm:pt modelId="{F7F36EA8-238F-4418-A894-50A4B758A614}" type="sibTrans" cxnId="{FEFDFFA3-1AC2-4895-8BBF-4DFD7CE014E0}">
      <dgm:prSet/>
      <dgm:spPr/>
      <dgm:t>
        <a:bodyPr/>
        <a:lstStyle/>
        <a:p>
          <a:endParaRPr lang="en-US"/>
        </a:p>
      </dgm:t>
    </dgm:pt>
    <dgm:pt modelId="{77B23EBC-2097-44B0-9319-BABDE3E42B8E}">
      <dgm:prSet/>
      <dgm:spPr/>
      <dgm:t>
        <a:bodyPr/>
        <a:lstStyle/>
        <a:p>
          <a:r>
            <a:rPr lang="en-US" b="0" i="0" noProof="1"/>
            <a:t>Переклад з врахуванням глоссарію (Glossary)</a:t>
          </a:r>
          <a:endParaRPr lang="en-US" noProof="1"/>
        </a:p>
      </dgm:t>
    </dgm:pt>
    <dgm:pt modelId="{1DD73456-1DFE-4D23-BFA3-3DD5F09F3754}" type="parTrans" cxnId="{B88CFDFB-6F48-4BDC-A1D4-E5F071969F1F}">
      <dgm:prSet/>
      <dgm:spPr/>
      <dgm:t>
        <a:bodyPr/>
        <a:lstStyle/>
        <a:p>
          <a:endParaRPr lang="en-US"/>
        </a:p>
      </dgm:t>
    </dgm:pt>
    <dgm:pt modelId="{3F852AC0-A280-4016-B71A-A6AF2D48C350}" type="sibTrans" cxnId="{B88CFDFB-6F48-4BDC-A1D4-E5F071969F1F}">
      <dgm:prSet/>
      <dgm:spPr/>
      <dgm:t>
        <a:bodyPr/>
        <a:lstStyle/>
        <a:p>
          <a:endParaRPr lang="en-US"/>
        </a:p>
      </dgm:t>
    </dgm:pt>
    <dgm:pt modelId="{7E359FCD-5033-49F2-9CF1-2403264EAA25}">
      <dgm:prSet/>
      <dgm:spPr/>
      <dgm:t>
        <a:bodyPr/>
        <a:lstStyle/>
        <a:p>
          <a:r>
            <a:rPr lang="en-US" b="0" i="0" noProof="1"/>
            <a:t>Переклад з використанням прогресивної дистиляції контексту (Context)</a:t>
          </a:r>
          <a:endParaRPr lang="en-US" noProof="1"/>
        </a:p>
      </dgm:t>
    </dgm:pt>
    <dgm:pt modelId="{53ADAE15-47A1-4793-A76D-99EA1F39E3F5}" type="parTrans" cxnId="{9199C1A1-0B5D-4FFD-9F8C-5C24741F7818}">
      <dgm:prSet/>
      <dgm:spPr/>
      <dgm:t>
        <a:bodyPr/>
        <a:lstStyle/>
        <a:p>
          <a:endParaRPr lang="en-US"/>
        </a:p>
      </dgm:t>
    </dgm:pt>
    <dgm:pt modelId="{EB49840A-476F-427D-8986-8C8370D13475}" type="sibTrans" cxnId="{9199C1A1-0B5D-4FFD-9F8C-5C24741F7818}">
      <dgm:prSet/>
      <dgm:spPr/>
      <dgm:t>
        <a:bodyPr/>
        <a:lstStyle/>
        <a:p>
          <a:endParaRPr lang="en-US"/>
        </a:p>
      </dgm:t>
    </dgm:pt>
    <dgm:pt modelId="{FEBA5EB0-154E-4967-AA58-1743C054D4C8}">
      <dgm:prSet/>
      <dgm:spPr/>
      <dgm:t>
        <a:bodyPr/>
        <a:lstStyle/>
        <a:p>
          <a:r>
            <a:rPr lang="en-US" b="0" i="0" noProof="1"/>
            <a:t>Комбінований підхід (Context+Glossary)</a:t>
          </a:r>
          <a:endParaRPr lang="en-US" noProof="1"/>
        </a:p>
      </dgm:t>
    </dgm:pt>
    <dgm:pt modelId="{4392CCAE-E6C9-4E1F-A415-A05C44237246}" type="parTrans" cxnId="{CC551BCA-4DCF-44B9-BF22-E574BC2B0956}">
      <dgm:prSet/>
      <dgm:spPr/>
      <dgm:t>
        <a:bodyPr/>
        <a:lstStyle/>
        <a:p>
          <a:endParaRPr lang="en-US"/>
        </a:p>
      </dgm:t>
    </dgm:pt>
    <dgm:pt modelId="{E27211E6-7918-468A-899E-D65B4BDCD395}" type="sibTrans" cxnId="{CC551BCA-4DCF-44B9-BF22-E574BC2B0956}">
      <dgm:prSet/>
      <dgm:spPr/>
      <dgm:t>
        <a:bodyPr/>
        <a:lstStyle/>
        <a:p>
          <a:endParaRPr lang="en-US"/>
        </a:p>
      </dgm:t>
    </dgm:pt>
    <dgm:pt modelId="{B1227825-3657-44EF-9DAB-5415C3A685D9}" type="pres">
      <dgm:prSet presAssocID="{18C07FE5-5E26-4FF0-99FF-4E559F4CEAAA}" presName="matrix" presStyleCnt="0">
        <dgm:presLayoutVars>
          <dgm:chMax val="1"/>
          <dgm:dir/>
          <dgm:resizeHandles val="exact"/>
        </dgm:presLayoutVars>
      </dgm:prSet>
      <dgm:spPr/>
    </dgm:pt>
    <dgm:pt modelId="{4303CDA9-E76A-4C17-9B7C-403F4BDE3339}" type="pres">
      <dgm:prSet presAssocID="{18C07FE5-5E26-4FF0-99FF-4E559F4CEAAA}" presName="diamond" presStyleLbl="bgShp" presStyleIdx="0" presStyleCnt="1"/>
      <dgm:spPr/>
    </dgm:pt>
    <dgm:pt modelId="{2783587C-49AC-4844-86C8-3E69678C2370}" type="pres">
      <dgm:prSet presAssocID="{18C07FE5-5E26-4FF0-99FF-4E559F4CEAA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D468BB-9373-447F-855D-5FE17C2622CD}" type="pres">
      <dgm:prSet presAssocID="{18C07FE5-5E26-4FF0-99FF-4E559F4CEAA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C1BAD43-6198-4BD3-9774-4A2285BEF8D2}" type="pres">
      <dgm:prSet presAssocID="{18C07FE5-5E26-4FF0-99FF-4E559F4CEAA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05E09FA-79A2-4334-B13F-857B1C7605CB}" type="pres">
      <dgm:prSet presAssocID="{18C07FE5-5E26-4FF0-99FF-4E559F4CEAA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9315C23-7B59-4748-B8B7-E06A47606A68}" type="presOf" srcId="{FEBA5EB0-154E-4967-AA58-1743C054D4C8}" destId="{D05E09FA-79A2-4334-B13F-857B1C7605CB}" srcOrd="0" destOrd="0" presId="urn:microsoft.com/office/officeart/2005/8/layout/matrix3"/>
    <dgm:cxn modelId="{2536D94B-934C-49BB-B57E-DFC29BB0AF81}" type="presOf" srcId="{77B23EBC-2097-44B0-9319-BABDE3E42B8E}" destId="{58D468BB-9373-447F-855D-5FE17C2622CD}" srcOrd="0" destOrd="0" presId="urn:microsoft.com/office/officeart/2005/8/layout/matrix3"/>
    <dgm:cxn modelId="{0D623C92-DEB0-4AC0-9FDD-5ABEB077D8BC}" type="presOf" srcId="{1B550E6F-9104-4B34-93EE-07881009F04A}" destId="{2783587C-49AC-4844-86C8-3E69678C2370}" srcOrd="0" destOrd="0" presId="urn:microsoft.com/office/officeart/2005/8/layout/matrix3"/>
    <dgm:cxn modelId="{31A1759A-4A7C-4C12-8B43-3459F2BCE365}" type="presOf" srcId="{7E359FCD-5033-49F2-9CF1-2403264EAA25}" destId="{BC1BAD43-6198-4BD3-9774-4A2285BEF8D2}" srcOrd="0" destOrd="0" presId="urn:microsoft.com/office/officeart/2005/8/layout/matrix3"/>
    <dgm:cxn modelId="{9199C1A1-0B5D-4FFD-9F8C-5C24741F7818}" srcId="{18C07FE5-5E26-4FF0-99FF-4E559F4CEAAA}" destId="{7E359FCD-5033-49F2-9CF1-2403264EAA25}" srcOrd="2" destOrd="0" parTransId="{53ADAE15-47A1-4793-A76D-99EA1F39E3F5}" sibTransId="{EB49840A-476F-427D-8986-8C8370D13475}"/>
    <dgm:cxn modelId="{FEFDFFA3-1AC2-4895-8BBF-4DFD7CE014E0}" srcId="{18C07FE5-5E26-4FF0-99FF-4E559F4CEAAA}" destId="{1B550E6F-9104-4B34-93EE-07881009F04A}" srcOrd="0" destOrd="0" parTransId="{7DEF3E90-4FD7-431B-B24D-3FFA95B16859}" sibTransId="{F7F36EA8-238F-4418-A894-50A4B758A614}"/>
    <dgm:cxn modelId="{CC551BCA-4DCF-44B9-BF22-E574BC2B0956}" srcId="{18C07FE5-5E26-4FF0-99FF-4E559F4CEAAA}" destId="{FEBA5EB0-154E-4967-AA58-1743C054D4C8}" srcOrd="3" destOrd="0" parTransId="{4392CCAE-E6C9-4E1F-A415-A05C44237246}" sibTransId="{E27211E6-7918-468A-899E-D65B4BDCD395}"/>
    <dgm:cxn modelId="{A34B15DF-6B6C-4F6B-A295-798642BA9490}" type="presOf" srcId="{18C07FE5-5E26-4FF0-99FF-4E559F4CEAAA}" destId="{B1227825-3657-44EF-9DAB-5415C3A685D9}" srcOrd="0" destOrd="0" presId="urn:microsoft.com/office/officeart/2005/8/layout/matrix3"/>
    <dgm:cxn modelId="{B88CFDFB-6F48-4BDC-A1D4-E5F071969F1F}" srcId="{18C07FE5-5E26-4FF0-99FF-4E559F4CEAAA}" destId="{77B23EBC-2097-44B0-9319-BABDE3E42B8E}" srcOrd="1" destOrd="0" parTransId="{1DD73456-1DFE-4D23-BFA3-3DD5F09F3754}" sibTransId="{3F852AC0-A280-4016-B71A-A6AF2D48C350}"/>
    <dgm:cxn modelId="{4BDA91D6-BE67-4DA2-9CCE-C976A3AFBB2B}" type="presParOf" srcId="{B1227825-3657-44EF-9DAB-5415C3A685D9}" destId="{4303CDA9-E76A-4C17-9B7C-403F4BDE3339}" srcOrd="0" destOrd="0" presId="urn:microsoft.com/office/officeart/2005/8/layout/matrix3"/>
    <dgm:cxn modelId="{2E41271B-2E3D-43C3-8077-429853D5D042}" type="presParOf" srcId="{B1227825-3657-44EF-9DAB-5415C3A685D9}" destId="{2783587C-49AC-4844-86C8-3E69678C2370}" srcOrd="1" destOrd="0" presId="urn:microsoft.com/office/officeart/2005/8/layout/matrix3"/>
    <dgm:cxn modelId="{DD1744A2-A930-432D-8FDB-4729884B6255}" type="presParOf" srcId="{B1227825-3657-44EF-9DAB-5415C3A685D9}" destId="{58D468BB-9373-447F-855D-5FE17C2622CD}" srcOrd="2" destOrd="0" presId="urn:microsoft.com/office/officeart/2005/8/layout/matrix3"/>
    <dgm:cxn modelId="{F775D9E7-4979-4B44-BF1D-6CB207F3B603}" type="presParOf" srcId="{B1227825-3657-44EF-9DAB-5415C3A685D9}" destId="{BC1BAD43-6198-4BD3-9774-4A2285BEF8D2}" srcOrd="3" destOrd="0" presId="urn:microsoft.com/office/officeart/2005/8/layout/matrix3"/>
    <dgm:cxn modelId="{3CD0A6AB-D4C9-4CBE-AA2B-911128B079BA}" type="presParOf" srcId="{B1227825-3657-44EF-9DAB-5415C3A685D9}" destId="{D05E09FA-79A2-4334-B13F-857B1C7605C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2A663-08DF-400F-914D-7947B602E967}">
      <dsp:nvSpPr>
        <dsp:cNvPr id="0" name=""/>
        <dsp:cNvSpPr/>
      </dsp:nvSpPr>
      <dsp:spPr>
        <a:xfrm>
          <a:off x="2496" y="972244"/>
          <a:ext cx="1782336" cy="1131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91D4F7-8A42-443D-A162-F11479FEAA51}">
      <dsp:nvSpPr>
        <dsp:cNvPr id="0" name=""/>
        <dsp:cNvSpPr/>
      </dsp:nvSpPr>
      <dsp:spPr>
        <a:xfrm>
          <a:off x="200533" y="1160379"/>
          <a:ext cx="1782336" cy="1131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1"/>
            <a:t>LLM адаптована під задачі перекладу та підтримку інструкцій</a:t>
          </a:r>
          <a:endParaRPr lang="en-US" sz="1400" kern="1200" noProof="1"/>
        </a:p>
      </dsp:txBody>
      <dsp:txXfrm>
        <a:off x="233682" y="1193528"/>
        <a:ext cx="1716038" cy="1065485"/>
      </dsp:txXfrm>
    </dsp:sp>
    <dsp:sp modelId="{48FC20BB-4789-46E1-93D0-088D5A5B5C92}">
      <dsp:nvSpPr>
        <dsp:cNvPr id="0" name=""/>
        <dsp:cNvSpPr/>
      </dsp:nvSpPr>
      <dsp:spPr>
        <a:xfrm>
          <a:off x="2180907" y="972244"/>
          <a:ext cx="1782336" cy="1131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0F936E-CF1E-4E97-AABE-E4802677BB50}">
      <dsp:nvSpPr>
        <dsp:cNvPr id="0" name=""/>
        <dsp:cNvSpPr/>
      </dsp:nvSpPr>
      <dsp:spPr>
        <a:xfrm>
          <a:off x="2378944" y="1160379"/>
          <a:ext cx="1782336" cy="1131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1"/>
            <a:t>Дослідити різні стратегії покращення якості перекладу та оцінити якість.</a:t>
          </a:r>
          <a:endParaRPr lang="en-US" sz="1400" kern="1200" noProof="1"/>
        </a:p>
      </dsp:txBody>
      <dsp:txXfrm>
        <a:off x="2412093" y="1193528"/>
        <a:ext cx="1716038" cy="1065485"/>
      </dsp:txXfrm>
    </dsp:sp>
    <dsp:sp modelId="{5E677EE5-79E7-4EB5-B2B2-CB81FE2E66AB}">
      <dsp:nvSpPr>
        <dsp:cNvPr id="0" name=""/>
        <dsp:cNvSpPr/>
      </dsp:nvSpPr>
      <dsp:spPr>
        <a:xfrm>
          <a:off x="4359318" y="972244"/>
          <a:ext cx="1782336" cy="1131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B7A49D-4FBA-410C-BEDA-4A8B224B4551}">
      <dsp:nvSpPr>
        <dsp:cNvPr id="0" name=""/>
        <dsp:cNvSpPr/>
      </dsp:nvSpPr>
      <dsp:spPr>
        <a:xfrm>
          <a:off x="4557356" y="1160379"/>
          <a:ext cx="1782336" cy="1131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1"/>
            <a:t>Порівняти отриманий переклад з людським.</a:t>
          </a:r>
          <a:endParaRPr lang="en-US" sz="1400" kern="1200" noProof="1"/>
        </a:p>
      </dsp:txBody>
      <dsp:txXfrm>
        <a:off x="4590505" y="1193528"/>
        <a:ext cx="1716038" cy="1065485"/>
      </dsp:txXfrm>
    </dsp:sp>
    <dsp:sp modelId="{7B5411EB-4106-454E-9126-46DED7BF812B}">
      <dsp:nvSpPr>
        <dsp:cNvPr id="0" name=""/>
        <dsp:cNvSpPr/>
      </dsp:nvSpPr>
      <dsp:spPr>
        <a:xfrm>
          <a:off x="6537729" y="972244"/>
          <a:ext cx="1782336" cy="1131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FE039F-AAF4-429E-AB61-46530DCA1BA5}">
      <dsp:nvSpPr>
        <dsp:cNvPr id="0" name=""/>
        <dsp:cNvSpPr/>
      </dsp:nvSpPr>
      <dsp:spPr>
        <a:xfrm>
          <a:off x="6735767" y="1160379"/>
          <a:ext cx="1782336" cy="1131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1"/>
            <a:t>Зробити висновки щодо практичного застосування.</a:t>
          </a:r>
          <a:endParaRPr lang="en-US" sz="1400" kern="1200" noProof="1"/>
        </a:p>
      </dsp:txBody>
      <dsp:txXfrm>
        <a:off x="6768916" y="1193528"/>
        <a:ext cx="1716038" cy="106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3CDA9-E76A-4C17-9B7C-403F4BDE3339}">
      <dsp:nvSpPr>
        <dsp:cNvPr id="0" name=""/>
        <dsp:cNvSpPr/>
      </dsp:nvSpPr>
      <dsp:spPr>
        <a:xfrm>
          <a:off x="2628096" y="0"/>
          <a:ext cx="3264408" cy="3264408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3587C-49AC-4844-86C8-3E69678C2370}">
      <dsp:nvSpPr>
        <dsp:cNvPr id="0" name=""/>
        <dsp:cNvSpPr/>
      </dsp:nvSpPr>
      <dsp:spPr>
        <a:xfrm>
          <a:off x="2938214" y="310118"/>
          <a:ext cx="1273119" cy="12731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noProof="1"/>
            <a:t>Базовий переклад LLM (Default)</a:t>
          </a:r>
          <a:endParaRPr lang="en-US" sz="900" kern="1200" noProof="1"/>
        </a:p>
      </dsp:txBody>
      <dsp:txXfrm>
        <a:off x="3000363" y="372267"/>
        <a:ext cx="1148821" cy="1148821"/>
      </dsp:txXfrm>
    </dsp:sp>
    <dsp:sp modelId="{58D468BB-9373-447F-855D-5FE17C2622CD}">
      <dsp:nvSpPr>
        <dsp:cNvPr id="0" name=""/>
        <dsp:cNvSpPr/>
      </dsp:nvSpPr>
      <dsp:spPr>
        <a:xfrm>
          <a:off x="4309266" y="310118"/>
          <a:ext cx="1273119" cy="12731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noProof="1"/>
            <a:t>Переклад з врахуванням глоссарію (Glossary)</a:t>
          </a:r>
          <a:endParaRPr lang="en-US" sz="900" kern="1200" noProof="1"/>
        </a:p>
      </dsp:txBody>
      <dsp:txXfrm>
        <a:off x="4371415" y="372267"/>
        <a:ext cx="1148821" cy="1148821"/>
      </dsp:txXfrm>
    </dsp:sp>
    <dsp:sp modelId="{BC1BAD43-6198-4BD3-9774-4A2285BEF8D2}">
      <dsp:nvSpPr>
        <dsp:cNvPr id="0" name=""/>
        <dsp:cNvSpPr/>
      </dsp:nvSpPr>
      <dsp:spPr>
        <a:xfrm>
          <a:off x="2938214" y="1681170"/>
          <a:ext cx="1273119" cy="12731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noProof="1"/>
            <a:t>Переклад з використанням прогресивної дистиляції контексту (Context)</a:t>
          </a:r>
          <a:endParaRPr lang="en-US" sz="900" kern="1200" noProof="1"/>
        </a:p>
      </dsp:txBody>
      <dsp:txXfrm>
        <a:off x="3000363" y="1743319"/>
        <a:ext cx="1148821" cy="1148821"/>
      </dsp:txXfrm>
    </dsp:sp>
    <dsp:sp modelId="{D05E09FA-79A2-4334-B13F-857B1C7605CB}">
      <dsp:nvSpPr>
        <dsp:cNvPr id="0" name=""/>
        <dsp:cNvSpPr/>
      </dsp:nvSpPr>
      <dsp:spPr>
        <a:xfrm>
          <a:off x="4309266" y="1681170"/>
          <a:ext cx="1273119" cy="12731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noProof="1"/>
            <a:t>Комбінований підхід (Context+Glossary)</a:t>
          </a:r>
          <a:endParaRPr lang="en-US" sz="900" kern="1200" noProof="1"/>
        </a:p>
      </dsp:txBody>
      <dsp:txXfrm>
        <a:off x="4371415" y="1743319"/>
        <a:ext cx="1148821" cy="1148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3055DFF-4B00-46E7-ECE2-934D961D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>
            <a:extLst>
              <a:ext uri="{FF2B5EF4-FFF2-40B4-BE49-F238E27FC236}">
                <a16:creationId xmlns:a16="http://schemas.microsoft.com/office/drawing/2014/main" id="{E8E043AE-064B-8F4D-72D1-2507E2845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>
            <a:extLst>
              <a:ext uri="{FF2B5EF4-FFF2-40B4-BE49-F238E27FC236}">
                <a16:creationId xmlns:a16="http://schemas.microsoft.com/office/drawing/2014/main" id="{78FFD923-9E3E-EBA5-DE3E-1C3E4A2DE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7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1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7FBC3E9-A0EC-293C-85A0-83F7A9EA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>
            <a:extLst>
              <a:ext uri="{FF2B5EF4-FFF2-40B4-BE49-F238E27FC236}">
                <a16:creationId xmlns:a16="http://schemas.microsoft.com/office/drawing/2014/main" id="{2DAED908-B9BB-93C6-8CA7-B3F86D075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>
            <a:extLst>
              <a:ext uri="{FF2B5EF4-FFF2-40B4-BE49-F238E27FC236}">
                <a16:creationId xmlns:a16="http://schemas.microsoft.com/office/drawing/2014/main" id="{E8D1D6B6-6356-153E-E73B-D1CD0D11E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4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1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696C683-CAF7-7DC2-0DC5-B5C71670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>
            <a:extLst>
              <a:ext uri="{FF2B5EF4-FFF2-40B4-BE49-F238E27FC236}">
                <a16:creationId xmlns:a16="http://schemas.microsoft.com/office/drawing/2014/main" id="{4717E2EC-6415-C3E3-B2F8-DA35BD97B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>
            <a:extLst>
              <a:ext uri="{FF2B5EF4-FFF2-40B4-BE49-F238E27FC236}">
                <a16:creationId xmlns:a16="http://schemas.microsoft.com/office/drawing/2014/main" id="{01210E8E-FD23-C93E-2527-C61AB385B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27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82126" y="497810"/>
            <a:ext cx="5288146" cy="1462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noProof="1"/>
              <a:t>Дослідження методів налаштування великих мовних моделей для перекладу художніх текстів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Трофіменко О.О., ІПЗм-23-1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Науковий керівник: доц.Чуприна А.С.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13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</a:t>
            </a:fld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EB37-3ED9-BF42-4A98-A74F3DE8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noProof="1"/>
              <a:t>Практичне дослідження. Методологія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7C6C6-5375-3859-61AE-884FB5DCA2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noProof="1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 sz="900" noProof="1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9AA0B79-729D-E28A-D7F0-7A397397C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093644"/>
              </p:ext>
            </p:extLst>
          </p:nvPr>
        </p:nvGraphicFramePr>
        <p:xfrm>
          <a:off x="311700" y="13377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oogle Shape;94;p17">
            <a:extLst>
              <a:ext uri="{FF2B5EF4-FFF2-40B4-BE49-F238E27FC236}">
                <a16:creationId xmlns:a16="http://schemas.microsoft.com/office/drawing/2014/main" id="{9BC990BF-D56D-B1D0-67D6-B92146DD3F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9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BE972D-A088-904C-8401-43F045C7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noProof="1"/>
              <a:t>Практичне дослідження. Отримання глосарію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6B3F5-5E35-657B-45AC-871FAD8A1A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noProof="1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900" noProof="1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45AA99-E350-9010-5000-5D0B96DBB2C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337725"/>
            <a:ext cx="4069800" cy="3264408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b="0" i="0" u="none" strike="noStrike" cap="none" noProof="1"/>
              <a:t>Мета: забезпечити </a:t>
            </a:r>
            <a:r>
              <a:rPr lang="en-US" noProof="1"/>
              <a:t>узгоджений</a:t>
            </a:r>
            <a:r>
              <a:rPr lang="en-US" b="0" i="0" u="none" strike="noStrike" cap="none" noProof="1"/>
              <a:t> переклад ключових термінів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noProof="1"/>
              <a:t>Витяг ключових термінів (імена, титули тощо) за допомогою аналізу BookNLP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noProof="1"/>
              <a:t>Машинний аналіз для видалення зайвого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b="0" i="0" u="none" strike="noStrike" cap="none" noProof="1"/>
              <a:t>Вказання бажаного перекладу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9064C-7C28-BC0B-7B57-E3773CC8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" b="4231"/>
          <a:stretch>
            <a:fillRect/>
          </a:stretch>
        </p:blipFill>
        <p:spPr>
          <a:xfrm>
            <a:off x="4762500" y="1337725"/>
            <a:ext cx="4069800" cy="32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4;p17">
            <a:extLst>
              <a:ext uri="{FF2B5EF4-FFF2-40B4-BE49-F238E27FC236}">
                <a16:creationId xmlns:a16="http://schemas.microsoft.com/office/drawing/2014/main" id="{7654567A-2C02-7D64-734B-E6579161CD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05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66999-816E-5AC9-1F15-B359CFBF2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12</a:t>
            </a:fld>
            <a:endParaRPr lang="en-US" noProof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067771-3712-07CA-7284-32EBFA873AB9}"/>
              </a:ext>
            </a:extLst>
          </p:cNvPr>
          <p:cNvSpPr txBox="1">
            <a:spLocks/>
          </p:cNvSpPr>
          <p:nvPr/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400" noProof="1"/>
              <a:t>Практичне дослідження. Інтеграція глосарію</a:t>
            </a:r>
          </a:p>
        </p:txBody>
      </p:sp>
      <p:pic>
        <p:nvPicPr>
          <p:cNvPr id="5" name="Google Shape;94;p17">
            <a:extLst>
              <a:ext uri="{FF2B5EF4-FFF2-40B4-BE49-F238E27FC236}">
                <a16:creationId xmlns:a16="http://schemas.microsoft.com/office/drawing/2014/main" id="{D92397EF-3FA5-5CBF-F93E-F6F55C44B2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52F40-BFCB-292F-4A33-B7209DCF159E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>
          <a:xfrm>
            <a:off x="4572000" y="929840"/>
            <a:ext cx="3176820" cy="26303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EC7B2-724B-0FF4-6712-EDBFF22AD439}"/>
              </a:ext>
            </a:extLst>
          </p:cNvPr>
          <p:cNvSpPr txBox="1"/>
          <p:nvPr/>
        </p:nvSpPr>
        <p:spPr>
          <a:xfrm>
            <a:off x="4052455" y="3345873"/>
            <a:ext cx="5391583" cy="1730397"/>
          </a:xfrm>
          <a:prstGeom prst="rect">
            <a:avLst/>
          </a:prstGeom>
          <a:noFill/>
          <a:ln w="0">
            <a:noFill/>
          </a:ln>
        </p:spPr>
        <p:txBody>
          <a:bodyPr lIns="67500" tIns="33750" rIns="67500" bIns="33750" anchor="t">
            <a:noAutofit/>
          </a:bodyPr>
          <a:lstStyle/>
          <a:p>
            <a:r>
              <a:rPr lang="en-US" sz="5400" b="1" noProof="1"/>
              <a:t>+70.2%</a:t>
            </a:r>
            <a:endParaRPr lang="en-US" sz="5400" noProof="1"/>
          </a:p>
          <a:p>
            <a:r>
              <a:rPr lang="en-US" sz="1950" i="1" noProof="1"/>
              <a:t>покращення правильного використання термінів порівняно з базовим перекладом</a:t>
            </a:r>
            <a:endParaRPr lang="en-US" sz="1950" noProof="1"/>
          </a:p>
        </p:txBody>
      </p:sp>
      <p:pic>
        <p:nvPicPr>
          <p:cNvPr id="123" name="Picture 122"/>
          <p:cNvPicPr/>
          <p:nvPr/>
        </p:nvPicPr>
        <p:blipFill>
          <a:blip r:embed="rId4">
            <a:alphaModFix/>
          </a:blip>
          <a:stretch/>
        </p:blipFill>
        <p:spPr>
          <a:xfrm>
            <a:off x="416405" y="1015233"/>
            <a:ext cx="2822864" cy="9390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Picture 123"/>
          <p:cNvPicPr/>
          <p:nvPr/>
        </p:nvPicPr>
        <p:blipFill>
          <a:blip r:embed="rId5">
            <a:alphaModFix/>
          </a:blip>
          <a:stretch/>
        </p:blipFill>
        <p:spPr>
          <a:xfrm>
            <a:off x="416405" y="1998181"/>
            <a:ext cx="2822864" cy="1037981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124"/>
          <p:cNvPicPr/>
          <p:nvPr/>
        </p:nvPicPr>
        <p:blipFill>
          <a:blip r:embed="rId6">
            <a:alphaModFix/>
          </a:blip>
          <a:stretch/>
        </p:blipFill>
        <p:spPr>
          <a:xfrm>
            <a:off x="416405" y="3109921"/>
            <a:ext cx="2822864" cy="103798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Box 125"/>
          <p:cNvSpPr txBox="1"/>
          <p:nvPr/>
        </p:nvSpPr>
        <p:spPr>
          <a:xfrm>
            <a:off x="780719" y="1359899"/>
            <a:ext cx="3120660" cy="322650"/>
          </a:xfrm>
          <a:prstGeom prst="rect">
            <a:avLst/>
          </a:prstGeom>
          <a:noFill/>
          <a:ln w="0">
            <a:noFill/>
          </a:ln>
        </p:spPr>
        <p:txBody>
          <a:bodyPr wrap="none" lIns="67500" tIns="33750" rIns="67500" bIns="33750" anchor="t">
            <a:noAutofit/>
          </a:bodyPr>
          <a:lstStyle/>
          <a:p>
            <a:r>
              <a:rPr lang="en-US" sz="1800" b="1" noProof="1">
                <a:solidFill>
                  <a:srgbClr val="FFFFFF"/>
                </a:solidFill>
              </a:rPr>
              <a:t>Default translation</a:t>
            </a:r>
            <a:endParaRPr lang="en-US" sz="1800" noProof="1"/>
          </a:p>
        </p:txBody>
      </p:sp>
      <p:sp>
        <p:nvSpPr>
          <p:cNvPr id="127" name="TextBox 126"/>
          <p:cNvSpPr txBox="1"/>
          <p:nvPr/>
        </p:nvSpPr>
        <p:spPr>
          <a:xfrm>
            <a:off x="864592" y="2355846"/>
            <a:ext cx="2142450" cy="322650"/>
          </a:xfrm>
          <a:prstGeom prst="rect">
            <a:avLst/>
          </a:prstGeom>
          <a:noFill/>
          <a:ln w="0">
            <a:noFill/>
          </a:ln>
        </p:spPr>
        <p:txBody>
          <a:bodyPr wrap="none" lIns="67500" tIns="33750" rIns="67500" bIns="33750" anchor="t">
            <a:noAutofit/>
          </a:bodyPr>
          <a:lstStyle/>
          <a:p>
            <a:r>
              <a:rPr lang="en-US" sz="1800" b="1" noProof="1">
                <a:solidFill>
                  <a:srgbClr val="FFFFFF"/>
                </a:solidFill>
              </a:rPr>
              <a:t>Human translation</a:t>
            </a:r>
            <a:endParaRPr lang="en-US" sz="1800" noProof="1"/>
          </a:p>
        </p:txBody>
      </p:sp>
      <p:sp>
        <p:nvSpPr>
          <p:cNvPr id="128" name="TextBox 127"/>
          <p:cNvSpPr txBox="1"/>
          <p:nvPr/>
        </p:nvSpPr>
        <p:spPr>
          <a:xfrm>
            <a:off x="905652" y="3468366"/>
            <a:ext cx="1844370" cy="322650"/>
          </a:xfrm>
          <a:prstGeom prst="rect">
            <a:avLst/>
          </a:prstGeom>
          <a:noFill/>
          <a:ln w="0">
            <a:noFill/>
          </a:ln>
        </p:spPr>
        <p:txBody>
          <a:bodyPr wrap="none" lIns="67500" tIns="33750" rIns="67500" bIns="33750" anchor="t">
            <a:noAutofit/>
          </a:bodyPr>
          <a:lstStyle/>
          <a:p>
            <a:r>
              <a:rPr lang="en-US" sz="1800" b="1" noProof="1">
                <a:solidFill>
                  <a:srgbClr val="FFFFFF"/>
                </a:solidFill>
              </a:rPr>
              <a:t>LLM + Glossary</a:t>
            </a:r>
            <a:endParaRPr lang="en-US" sz="1800" noProof="1"/>
          </a:p>
        </p:txBody>
      </p:sp>
    </p:spTree>
    <p:extLst>
      <p:ext uri="{BB962C8B-B14F-4D97-AF65-F5344CB8AC3E}">
        <p14:creationId xmlns:p14="http://schemas.microsoft.com/office/powerpoint/2010/main" val="113449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2CCF9-6401-DA28-2EA1-BA25E5C91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13</a:t>
            </a:fld>
            <a:endParaRPr lang="en-US" noProof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8A640D-4D26-F373-7524-C0205D204144}"/>
              </a:ext>
            </a:extLst>
          </p:cNvPr>
          <p:cNvSpPr txBox="1">
            <a:spLocks/>
          </p:cNvSpPr>
          <p:nvPr/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400" noProof="1"/>
              <a:t>Практичне дослідження. Progressive context distilation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73526-9CB6-BED0-AFED-0763AF69F173}"/>
              </a:ext>
            </a:extLst>
          </p:cNvPr>
          <p:cNvSpPr txBox="1"/>
          <p:nvPr/>
        </p:nvSpPr>
        <p:spPr>
          <a:xfrm>
            <a:off x="311700" y="105685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noProof="1"/>
              <a:t>Мета:</a:t>
            </a:r>
            <a:br>
              <a:rPr lang="en-US" noProof="1"/>
            </a:br>
            <a:r>
              <a:rPr lang="en-US" noProof="1"/>
              <a:t>Поступово оновлювати знання про контекст (ситуацію, локацію) під час обробки тексту, щоб покращити переклад наступних фрагментів.</a:t>
            </a:r>
          </a:p>
        </p:txBody>
      </p:sp>
      <p:pic>
        <p:nvPicPr>
          <p:cNvPr id="16" name="Picture 15" descr="A person and person standing next to each other&#10;&#10;AI-generated content may be incorrect.">
            <a:extLst>
              <a:ext uri="{FF2B5EF4-FFF2-40B4-BE49-F238E27FC236}">
                <a16:creationId xmlns:a16="http://schemas.microsoft.com/office/drawing/2014/main" id="{6DAB5C02-99B0-E030-808F-FDF6F97A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59" y="961489"/>
            <a:ext cx="2421082" cy="3631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F1789-574A-39AC-38AB-96BE1DA34D1E}"/>
              </a:ext>
            </a:extLst>
          </p:cNvPr>
          <p:cNvSpPr txBox="1"/>
          <p:nvPr/>
        </p:nvSpPr>
        <p:spPr>
          <a:xfrm>
            <a:off x="6366379" y="108470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/>
              <a:t>“What have I done?”</a:t>
            </a:r>
            <a:r>
              <a:rPr lang="en-US" noProof="1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09B6D-E469-7763-9EED-25CABDEE8309}"/>
              </a:ext>
            </a:extLst>
          </p:cNvPr>
          <p:cNvSpPr txBox="1"/>
          <p:nvPr/>
        </p:nvSpPr>
        <p:spPr>
          <a:xfrm>
            <a:off x="4726172" y="1608229"/>
            <a:ext cx="5468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noProof="1"/>
              <a:t>«Що я накоїв?»</a:t>
            </a:r>
            <a:r>
              <a:rPr lang="en-US" noProof="1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398E91-9246-499E-6EB0-50683BBC5A90}"/>
              </a:ext>
            </a:extLst>
          </p:cNvPr>
          <p:cNvSpPr txBox="1"/>
          <p:nvPr/>
        </p:nvSpPr>
        <p:spPr>
          <a:xfrm>
            <a:off x="7611139" y="1463746"/>
            <a:ext cx="5468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noProof="1"/>
              <a:t>«Що я накоїла?»</a:t>
            </a:r>
            <a:r>
              <a:rPr lang="en-US" noProof="1"/>
              <a:t> </a:t>
            </a:r>
          </a:p>
        </p:txBody>
      </p:sp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D50C00-8AD9-D316-DAF1-0F498B4B25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06093" y="2882165"/>
            <a:ext cx="1171528" cy="1200902"/>
          </a:xfrm>
          <a:prstGeom prst="rect">
            <a:avLst/>
          </a:prstGeom>
          <a:noFill/>
        </p:spPr>
      </p:pic>
      <p:pic>
        <p:nvPicPr>
          <p:cNvPr id="26" name="Picture 25" descr="A close up of a sign&#10;&#10;AI-generated content may be incorrect.">
            <a:extLst>
              <a:ext uri="{FF2B5EF4-FFF2-40B4-BE49-F238E27FC236}">
                <a16:creationId xmlns:a16="http://schemas.microsoft.com/office/drawing/2014/main" id="{F9230C88-6CAC-4495-7C01-1838A44AC9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34692" y="2104256"/>
            <a:ext cx="3572796" cy="777909"/>
          </a:xfrm>
          <a:prstGeom prst="rect">
            <a:avLst/>
          </a:prstGeom>
          <a:noFill/>
        </p:spPr>
      </p:pic>
      <p:pic>
        <p:nvPicPr>
          <p:cNvPr id="27" name="Google Shape;94;p17">
            <a:extLst>
              <a:ext uri="{FF2B5EF4-FFF2-40B4-BE49-F238E27FC236}">
                <a16:creationId xmlns:a16="http://schemas.microsoft.com/office/drawing/2014/main" id="{70C375F1-E5B0-FD79-E788-7837625B89F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44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06EF9-B55C-6DBF-4D40-A50746CE0D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14</a:t>
            </a:fld>
            <a:endParaRPr lang="en-US" noProof="1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9FD4AFFD-FBCE-3197-E114-BA762C53409A}"/>
              </a:ext>
            </a:extLst>
          </p:cNvPr>
          <p:cNvSpPr/>
          <p:nvPr/>
        </p:nvSpPr>
        <p:spPr>
          <a:xfrm>
            <a:off x="423900" y="405270"/>
            <a:ext cx="7013700" cy="4836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>
              <a:spcBef>
                <a:spcPts val="893"/>
              </a:spcBef>
              <a:spcAft>
                <a:spcPts val="744"/>
              </a:spcAft>
            </a:pPr>
            <a:r>
              <a:rPr lang="en-US" sz="2700" b="1" noProof="1">
                <a:solidFill>
                  <a:schemeClr val="dk1"/>
                </a:solidFill>
                <a:latin typeface="Arial"/>
              </a:rPr>
              <a:t>Метрики оцінювання: BLEU &amp; CHRF++ </a:t>
            </a:r>
            <a:endParaRPr lang="en-US" sz="2700" noProof="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C2D95-A3E0-8ED2-9040-E9B9DE7B4C23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>
          <a:xfrm>
            <a:off x="423900" y="888050"/>
            <a:ext cx="3821580" cy="185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51813-F049-FBDF-8D3A-166B9981B58F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>
          <a:xfrm>
            <a:off x="494100" y="2675430"/>
            <a:ext cx="3821580" cy="185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0AD6A-80A3-4836-71B0-FCF1AFB7EC8C}"/>
              </a:ext>
            </a:extLst>
          </p:cNvPr>
          <p:cNvPicPr/>
          <p:nvPr/>
        </p:nvPicPr>
        <p:blipFill>
          <a:blip r:embed="rId4">
            <a:alphaModFix/>
          </a:blip>
          <a:stretch/>
        </p:blipFill>
        <p:spPr>
          <a:xfrm>
            <a:off x="4527900" y="1260900"/>
            <a:ext cx="4447170" cy="23571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20425-C84B-BC43-A608-5C67868C1AFF}"/>
              </a:ext>
            </a:extLst>
          </p:cNvPr>
          <p:cNvSpPr txBox="1"/>
          <p:nvPr/>
        </p:nvSpPr>
        <p:spPr>
          <a:xfrm>
            <a:off x="4457700" y="3600450"/>
            <a:ext cx="4114800" cy="1371600"/>
          </a:xfrm>
          <a:prstGeom prst="rect">
            <a:avLst/>
          </a:prstGeom>
          <a:noFill/>
          <a:ln w="0">
            <a:noFill/>
          </a:ln>
        </p:spPr>
        <p:txBody>
          <a:bodyPr lIns="67500" tIns="33750" rIns="67500" bIns="33750" anchor="t">
            <a:noAutofit/>
          </a:bodyPr>
          <a:lstStyle/>
          <a:p>
            <a:r>
              <a:rPr lang="en-US" sz="1350" i="1" noProof="1"/>
              <a:t>BLEU штрафує переклади через зміни порядку слів та лексичні варіації, незважаючи на семантичну правильність.</a:t>
            </a:r>
          </a:p>
        </p:txBody>
      </p:sp>
      <p:pic>
        <p:nvPicPr>
          <p:cNvPr id="10" name="Google Shape;94;p17">
            <a:extLst>
              <a:ext uri="{FF2B5EF4-FFF2-40B4-BE49-F238E27FC236}">
                <a16:creationId xmlns:a16="http://schemas.microsoft.com/office/drawing/2014/main" id="{C4871574-3C6F-4532-D121-83D092737F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5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12F91-6FA8-056D-DC03-0B513221B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15</a:t>
            </a:fld>
            <a:endParaRPr lang="en-US" noProof="1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E206299-E9D2-1E5A-7316-16097AB0D74C}"/>
              </a:ext>
            </a:extLst>
          </p:cNvPr>
          <p:cNvSpPr/>
          <p:nvPr/>
        </p:nvSpPr>
        <p:spPr>
          <a:xfrm>
            <a:off x="423900" y="405270"/>
            <a:ext cx="7208100" cy="4836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67500" tIns="33750" rIns="67500" bIns="33750" anchor="t">
            <a:spAutoFit/>
          </a:bodyPr>
          <a:lstStyle/>
          <a:p>
            <a:pPr defTabSz="685800">
              <a:spcBef>
                <a:spcPts val="893"/>
              </a:spcBef>
              <a:spcAft>
                <a:spcPts val="744"/>
              </a:spcAft>
            </a:pPr>
            <a:r>
              <a:rPr lang="en-US" sz="2700" b="1" noProof="1">
                <a:solidFill>
                  <a:schemeClr val="dk1"/>
                </a:solidFill>
                <a:latin typeface="Arial"/>
              </a:rPr>
              <a:t>Метрика оцінювання: Semantic Similarity</a:t>
            </a:r>
            <a:endParaRPr lang="en-US" sz="2700" noProof="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B7EF-00BF-9014-73B6-9C7A0D1C122F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>
          <a:xfrm>
            <a:off x="2650590" y="1164780"/>
            <a:ext cx="6436260" cy="312147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9EEBB-ECED-1CE2-00AF-C72933F31AA3}"/>
              </a:ext>
            </a:extLst>
          </p:cNvPr>
          <p:cNvSpPr txBox="1"/>
          <p:nvPr/>
        </p:nvSpPr>
        <p:spPr>
          <a:xfrm>
            <a:off x="57150" y="3689904"/>
            <a:ext cx="2722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/>
              <a:t>Усі методи перевершують базовий перекла</a:t>
            </a:r>
            <a:r>
              <a:rPr lang="uk-UA" b="1" noProof="1"/>
              <a:t>д</a:t>
            </a:r>
            <a:endParaRPr lang="en-US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CF65A-483E-3323-5DB1-B09195B1EB3E}"/>
              </a:ext>
            </a:extLst>
          </p:cNvPr>
          <p:cNvSpPr txBox="1"/>
          <p:nvPr/>
        </p:nvSpPr>
        <p:spPr>
          <a:xfrm>
            <a:off x="-72000" y="1389599"/>
            <a:ext cx="27225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Передає зміст, а не лише дослівні формулювання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Толерує стилістичні варіації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Підходить для парафразованого контенту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Відображає людиноподібне розуміння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Краще відповідає цілям художнього перекладу</a:t>
            </a:r>
          </a:p>
        </p:txBody>
      </p:sp>
      <p:pic>
        <p:nvPicPr>
          <p:cNvPr id="11" name="Google Shape;94;p17">
            <a:extLst>
              <a:ext uri="{FF2B5EF4-FFF2-40B4-BE49-F238E27FC236}">
                <a16:creationId xmlns:a16="http://schemas.microsoft.com/office/drawing/2014/main" id="{0A895951-42E9-D790-2217-F0380F389D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6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20B-676E-ABAB-4A85-7C45B630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wrap="square" anchor="ctr">
            <a:normAutofit/>
          </a:bodyPr>
          <a:lstStyle/>
          <a:p>
            <a:r>
              <a:rPr lang="en-US" sz="2800" noProof="1"/>
              <a:t>Публікація</a:t>
            </a:r>
            <a:r>
              <a:rPr lang="en-US" noProof="1"/>
              <a:t> </a:t>
            </a:r>
            <a:r>
              <a:rPr lang="en-US" sz="2800" noProof="1"/>
              <a:t>результатів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80F7A-3C2C-97F3-D970-6729DC5390A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noProof="1" dirty="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 sz="900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F013-0282-EDA3-B52F-BD4863C414F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337725"/>
            <a:ext cx="4069800" cy="3264408"/>
          </a:xfrm>
        </p:spPr>
        <p:txBody>
          <a:bodyPr anchor="t">
            <a:normAutofit/>
          </a:bodyPr>
          <a:lstStyle/>
          <a:p>
            <a:pPr marL="114300" indent="0" algn="ctr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noProof="1"/>
              <a:t>Результати дослідження були представлені на</a:t>
            </a:r>
            <a:endParaRPr lang="en-US" noProof="1"/>
          </a:p>
          <a:p>
            <a:pPr marL="114300" indent="0" algn="ctr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1" i="0" u="none" strike="noStrike" cap="none" noProof="1"/>
              <a:t>2025 IEEE Open Conference of Electrical, Electronic and Information Sciences (eStream) </a:t>
            </a:r>
            <a:r>
              <a:rPr lang="en-US" b="0" i="0" u="none" strike="noStrike" cap="none" noProof="1"/>
              <a:t>та доступні в архіві IEEE Xplore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BC15B-DDFB-E869-BD87-2DF1E40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4" y="1458685"/>
            <a:ext cx="3955864" cy="2342646"/>
          </a:xfrm>
          <a:prstGeom prst="rect">
            <a:avLst/>
          </a:prstGeom>
        </p:spPr>
      </p:pic>
      <p:pic>
        <p:nvPicPr>
          <p:cNvPr id="13" name="Picture 12" descr="A blue and orange logo&#10;&#10;AI-generated content may be incorrect.">
            <a:extLst>
              <a:ext uri="{FF2B5EF4-FFF2-40B4-BE49-F238E27FC236}">
                <a16:creationId xmlns:a16="http://schemas.microsoft.com/office/drawing/2014/main" id="{7C6E166D-9350-8934-873B-CA8CBF78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3"/>
            <a:ext cx="2033404" cy="753257"/>
          </a:xfrm>
          <a:prstGeom prst="rect">
            <a:avLst/>
          </a:prstGeom>
        </p:spPr>
      </p:pic>
      <p:pic>
        <p:nvPicPr>
          <p:cNvPr id="15" name="Picture 1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7936046C-1B82-BAB4-DD01-18B2571A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" y="652864"/>
            <a:ext cx="874801" cy="315236"/>
          </a:xfrm>
          <a:prstGeom prst="rect">
            <a:avLst/>
          </a:prstGeom>
        </p:spPr>
      </p:pic>
      <p:pic>
        <p:nvPicPr>
          <p:cNvPr id="16" name="Google Shape;94;p17">
            <a:extLst>
              <a:ext uri="{FF2B5EF4-FFF2-40B4-BE49-F238E27FC236}">
                <a16:creationId xmlns:a16="http://schemas.microsoft.com/office/drawing/2014/main" id="{9774D380-BA28-1668-66CD-034081AF99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84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547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1"/>
              <a:t>Висновки </a:t>
            </a:r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noProof="1"/>
              <a:t>Інтеграція глосарію забезпечує сталість термінології</a:t>
            </a:r>
          </a:p>
          <a:p>
            <a:pPr marL="285750" indent="-285750"/>
            <a:r>
              <a:rPr lang="en-US" noProof="1"/>
              <a:t>Дистиляція контексту покращує наративну зв’язність</a:t>
            </a:r>
          </a:p>
          <a:p>
            <a:pPr marL="285750" indent="-285750"/>
            <a:r>
              <a:rPr lang="en-US" noProof="1"/>
              <a:t>Комбінований підхід перевершує базові методи перекладу за допомогою LLM</a:t>
            </a:r>
          </a:p>
          <a:p>
            <a:pPr marL="285750" indent="-285750"/>
            <a:r>
              <a:rPr lang="en-US" noProof="1"/>
              <a:t>BLEU та CHRF++ не є достатніми для оцінки художньої якості</a:t>
            </a:r>
          </a:p>
          <a:p>
            <a:pPr marL="285750" indent="-285750"/>
            <a:r>
              <a:rPr lang="en-US" noProof="1"/>
              <a:t>Оцінка людиною залишається необхідною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17</a:t>
            </a:fld>
            <a:endParaRPr lang="en-US" noProof="1"/>
          </a:p>
        </p:txBody>
      </p:sp>
      <p:pic>
        <p:nvPicPr>
          <p:cNvPr id="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noProof="1"/>
              <a:t>Аналіз предметої галузі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noProof="1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900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305F7-E995-C83E-1560-A6F9574C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" b="21743"/>
          <a:stretch>
            <a:fillRect/>
          </a:stretch>
        </p:blipFill>
        <p:spPr>
          <a:xfrm>
            <a:off x="696686" y="1337725"/>
            <a:ext cx="3684814" cy="29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body" idx="4294967295"/>
          </p:nvPr>
        </p:nvSpPr>
        <p:spPr>
          <a:xfrm>
            <a:off x="4762500" y="1337725"/>
            <a:ext cx="406980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noProof="1"/>
              <a:t>Особливості художнього тексту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b="0" i="0" u="none" strike="noStrike" cap="none" noProof="1"/>
              <a:t>Вигадана термінологія, стиль, культурні та мовні аспекти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b="0" i="0" u="none" strike="noStrike" cap="none" noProof="1"/>
              <a:t>Складність збереження цих елементів у машинному перекладі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noProof="1"/>
          </a:p>
        </p:txBody>
      </p:sp>
      <p:pic>
        <p:nvPicPr>
          <p:cNvPr id="3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69E41808-8918-542F-4F89-5C225022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4DF5DDD1-D6F3-1BBC-AF19-07B4BC9A1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US" sz="3200" noProof="1"/>
              <a:t>Аналіз предметої галузі</a:t>
            </a:r>
          </a:p>
        </p:txBody>
      </p:sp>
      <p:pic>
        <p:nvPicPr>
          <p:cNvPr id="94" name="Google Shape;94;p17">
            <a:extLst>
              <a:ext uri="{FF2B5EF4-FFF2-40B4-BE49-F238E27FC236}">
                <a16:creationId xmlns:a16="http://schemas.microsoft.com/office/drawing/2014/main" id="{DBF4C16F-BCB7-4218-1B46-FB8737E52F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4BF3B8-E496-1A0F-08EF-749DAA8F6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3</a:t>
            </a:fld>
            <a:endParaRPr lang="en-US" noProof="1"/>
          </a:p>
        </p:txBody>
      </p:sp>
      <p:sp>
        <p:nvSpPr>
          <p:cNvPr id="8" name="Google Shape;93;p17">
            <a:extLst>
              <a:ext uri="{FF2B5EF4-FFF2-40B4-BE49-F238E27FC236}">
                <a16:creationId xmlns:a16="http://schemas.microsoft.com/office/drawing/2014/main" id="{AE1E1549-1C65-F849-AA00-09ED074FF744}"/>
              </a:ext>
            </a:extLst>
          </p:cNvPr>
          <p:cNvSpPr txBox="1">
            <a:spLocks/>
          </p:cNvSpPr>
          <p:nvPr/>
        </p:nvSpPr>
        <p:spPr>
          <a:xfrm>
            <a:off x="311700" y="632546"/>
            <a:ext cx="3028098" cy="38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r>
              <a:rPr lang="en-US" noProof="1"/>
              <a:t>Еволюція машинного перекладу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Статистичні моделі 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Нейронні мережі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Трансформери - LLM</a:t>
            </a:r>
          </a:p>
        </p:txBody>
      </p:sp>
      <p:pic>
        <p:nvPicPr>
          <p:cNvPr id="10" name="Picture 9" descr="A diagram of a timeline&#10;&#10;Description automatically generated">
            <a:extLst>
              <a:ext uri="{FF2B5EF4-FFF2-40B4-BE49-F238E27FC236}">
                <a16:creationId xmlns:a16="http://schemas.microsoft.com/office/drawing/2014/main" id="{5D81C0C7-95FA-3483-B298-2DBB11B1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24"/>
          <a:stretch/>
        </p:blipFill>
        <p:spPr>
          <a:xfrm>
            <a:off x="3567573" y="632546"/>
            <a:ext cx="5264727" cy="30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US" sz="3200" noProof="1"/>
              <a:t>Огляд й аналіз літературних, наукових джерел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699" y="791308"/>
            <a:ext cx="3387465" cy="3094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noProof="1"/>
              <a:t>Критерії відбору</a:t>
            </a:r>
          </a:p>
          <a:p>
            <a:pPr marL="285750" lvl="0" indent="-285750" algn="l" rtl="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Авторитетність, актуальність</a:t>
            </a:r>
          </a:p>
          <a:p>
            <a:pPr marL="285750" lvl="0" indent="-285750" algn="l" rtl="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Відкриті дані</a:t>
            </a:r>
          </a:p>
          <a:p>
            <a:pPr marL="285750" lvl="0" indent="-285750" algn="l" rtl="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Відсутність російськомовних публікацій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4</a:t>
            </a:fld>
            <a:endParaRPr lang="en-US" noProof="1"/>
          </a:p>
        </p:txBody>
      </p:sp>
      <p:sp>
        <p:nvSpPr>
          <p:cNvPr id="5" name="Google Shape;93;p17">
            <a:extLst>
              <a:ext uri="{FF2B5EF4-FFF2-40B4-BE49-F238E27FC236}">
                <a16:creationId xmlns:a16="http://schemas.microsoft.com/office/drawing/2014/main" id="{117679AC-AB78-F103-B7B5-EF2884AB02AF}"/>
              </a:ext>
            </a:extLst>
          </p:cNvPr>
          <p:cNvSpPr txBox="1">
            <a:spLocks/>
          </p:cNvSpPr>
          <p:nvPr/>
        </p:nvSpPr>
        <p:spPr>
          <a:xfrm>
            <a:off x="5375535" y="791308"/>
            <a:ext cx="3387465" cy="309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r>
              <a:rPr lang="en-US" noProof="1"/>
              <a:t>Напрями досліджень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Загальні підходи до машинного перекладу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Адаптація великих мовних моделей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Художній переклад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noProof="1"/>
              <a:t>Метрики оцінки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EC9F5-9FFA-0FDD-6933-EA59CDDD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64" y="1504415"/>
            <a:ext cx="1762371" cy="504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2B3C0D-1FD9-BC0C-484B-C3D7009B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722" y="2024896"/>
            <a:ext cx="1581371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8408629A-4CB9-90D3-E92B-F090EE358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D92B1F89-F196-36B9-9AF4-97EB08469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US" sz="3200" noProof="1"/>
              <a:t>Огляд й аналіз літературних, наукових джерел</a:t>
            </a:r>
          </a:p>
        </p:txBody>
      </p:sp>
      <p:sp>
        <p:nvSpPr>
          <p:cNvPr id="93" name="Google Shape;93;p17">
            <a:extLst>
              <a:ext uri="{FF2B5EF4-FFF2-40B4-BE49-F238E27FC236}">
                <a16:creationId xmlns:a16="http://schemas.microsoft.com/office/drawing/2014/main" id="{80A52E20-C9FC-B950-AFF7-E9DA16978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791308"/>
            <a:ext cx="2473066" cy="3323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noProof="1"/>
              <a:t>Аналіз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LLM мають потенціал для вирішення задачі перекладу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Метрики BLEU, METEOR не враховують семантичну подібність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endParaRPr lang="en-US" noProof="1"/>
          </a:p>
        </p:txBody>
      </p:sp>
      <p:pic>
        <p:nvPicPr>
          <p:cNvPr id="94" name="Google Shape;94;p17">
            <a:extLst>
              <a:ext uri="{FF2B5EF4-FFF2-40B4-BE49-F238E27FC236}">
                <a16:creationId xmlns:a16="http://schemas.microsoft.com/office/drawing/2014/main" id="{F30CE927-1913-AAB4-B297-08155E3BDF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D411C1-D877-032F-B8A7-AD1623AFA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5</a:t>
            </a:fld>
            <a:endParaRPr lang="en-US" noProof="1"/>
          </a:p>
        </p:txBody>
      </p:sp>
      <p:sp>
        <p:nvSpPr>
          <p:cNvPr id="4" name="Google Shape;93;p17">
            <a:extLst>
              <a:ext uri="{FF2B5EF4-FFF2-40B4-BE49-F238E27FC236}">
                <a16:creationId xmlns:a16="http://schemas.microsoft.com/office/drawing/2014/main" id="{26BEA7F4-9C8D-DBDA-430F-3A7919913D01}"/>
              </a:ext>
            </a:extLst>
          </p:cNvPr>
          <p:cNvSpPr txBox="1">
            <a:spLocks/>
          </p:cNvSpPr>
          <p:nvPr/>
        </p:nvSpPr>
        <p:spPr>
          <a:xfrm>
            <a:off x="3155545" y="791308"/>
            <a:ext cx="2473066" cy="309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r>
              <a:rPr lang="en-US" noProof="1"/>
              <a:t>Актуальність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Потреба у швидкому та якісному художньому перекладі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Застосування LLM для літератури поки що обмежене</a:t>
            </a:r>
          </a:p>
        </p:txBody>
      </p:sp>
      <p:sp>
        <p:nvSpPr>
          <p:cNvPr id="6" name="Google Shape;93;p17">
            <a:extLst>
              <a:ext uri="{FF2B5EF4-FFF2-40B4-BE49-F238E27FC236}">
                <a16:creationId xmlns:a16="http://schemas.microsoft.com/office/drawing/2014/main" id="{306D8C6A-A92B-7DFC-C449-F2E0572DEF76}"/>
              </a:ext>
            </a:extLst>
          </p:cNvPr>
          <p:cNvSpPr txBox="1">
            <a:spLocks/>
          </p:cNvSpPr>
          <p:nvPr/>
        </p:nvSpPr>
        <p:spPr>
          <a:xfrm>
            <a:off x="5999392" y="791308"/>
            <a:ext cx="2473066" cy="342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r>
              <a:rPr lang="en-US" noProof="1"/>
              <a:t>Висновки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Необхідне рішення для термінологічної відповідності та розуміння контексту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Поєднання автоматичних і ручних оцінок</a:t>
            </a:r>
          </a:p>
        </p:txBody>
      </p:sp>
    </p:spTree>
    <p:extLst>
      <p:ext uri="{BB962C8B-B14F-4D97-AF65-F5344CB8AC3E}">
        <p14:creationId xmlns:p14="http://schemas.microsoft.com/office/powerpoint/2010/main" val="392472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noProof="1"/>
              <a:t>Постановка задачі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noProof="1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900" noProof="1"/>
          </a:p>
        </p:txBody>
      </p:sp>
      <p:graphicFrame>
        <p:nvGraphicFramePr>
          <p:cNvPr id="88" name="Text Placeholder 8">
            <a:extLst>
              <a:ext uri="{FF2B5EF4-FFF2-40B4-BE49-F238E27FC236}">
                <a16:creationId xmlns:a16="http://schemas.microsoft.com/office/drawing/2014/main" id="{F457CD25-EEEB-CD55-54B0-7207B76A3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37617"/>
              </p:ext>
            </p:extLst>
          </p:nvPr>
        </p:nvGraphicFramePr>
        <p:xfrm>
          <a:off x="311700" y="13377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94;p17">
            <a:extLst>
              <a:ext uri="{FF2B5EF4-FFF2-40B4-BE49-F238E27FC236}">
                <a16:creationId xmlns:a16="http://schemas.microsoft.com/office/drawing/2014/main" id="{2C6A0770-E1D5-EEEA-AA61-894DC24A9AD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40D791D-EE9C-BD8B-69A2-C1E974E0D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00" y="1803539"/>
            <a:ext cx="1756229" cy="466869"/>
          </a:xfrm>
          <a:prstGeom prst="rect">
            <a:avLst/>
          </a:prstGeom>
        </p:spPr>
      </p:pic>
      <p:pic>
        <p:nvPicPr>
          <p:cNvPr id="10" name="Picture 9" descr="A drawing of a light bulb and a pencil&#10;&#10;AI-generated content may be incorrect.">
            <a:extLst>
              <a:ext uri="{FF2B5EF4-FFF2-40B4-BE49-F238E27FC236}">
                <a16:creationId xmlns:a16="http://schemas.microsoft.com/office/drawing/2014/main" id="{3F5B2324-36D7-4695-75E7-759DB1777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2288" y="1600938"/>
            <a:ext cx="1190170" cy="669470"/>
          </a:xfrm>
          <a:prstGeom prst="rect">
            <a:avLst/>
          </a:prstGeom>
        </p:spPr>
      </p:pic>
      <p:pic>
        <p:nvPicPr>
          <p:cNvPr id="13" name="Picture 12" descr="A pink book with stars and dots&#10;&#10;AI-generated content may be incorrect.">
            <a:extLst>
              <a:ext uri="{FF2B5EF4-FFF2-40B4-BE49-F238E27FC236}">
                <a16:creationId xmlns:a16="http://schemas.microsoft.com/office/drawing/2014/main" id="{61ACB653-AD4A-C4C1-B02E-D963FA7DBF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803" y="1661217"/>
            <a:ext cx="609191" cy="609191"/>
          </a:xfrm>
          <a:prstGeom prst="rect">
            <a:avLst/>
          </a:prstGeom>
        </p:spPr>
      </p:pic>
      <p:pic>
        <p:nvPicPr>
          <p:cNvPr id="17" name="Picture 16" descr="A yellow and blue magnifying glass&#10;&#10;AI-generated content may be incorrect.">
            <a:extLst>
              <a:ext uri="{FF2B5EF4-FFF2-40B4-BE49-F238E27FC236}">
                <a16:creationId xmlns:a16="http://schemas.microsoft.com/office/drawing/2014/main" id="{7AC18C35-C0C7-884A-840F-6DDD53B2EF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1605" y="1661217"/>
            <a:ext cx="609191" cy="6091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b="0" i="0" u="none" strike="noStrike" cap="none" noProof="1">
                <a:latin typeface="Economica"/>
                <a:ea typeface="Economica"/>
                <a:cs typeface="Economica"/>
                <a:sym typeface="Economica"/>
              </a:rPr>
              <a:t>Теоретичне дослідження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>
              <a:spcAft>
                <a:spcPts val="600"/>
              </a:spcAft>
              <a:buNone/>
            </a:pPr>
            <a:r>
              <a:rPr lang="en-US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Fine-tuning</a:t>
            </a:r>
          </a:p>
          <a:p>
            <a:pPr>
              <a:spcAft>
                <a:spcPts val="600"/>
              </a:spcAft>
            </a:pPr>
            <a:r>
              <a:rPr lang="en-US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Загальна адаптація LLM на нових текстових корпусах</a:t>
            </a:r>
          </a:p>
          <a:p>
            <a:pPr>
              <a:spcAft>
                <a:spcPts val="600"/>
              </a:spcAft>
            </a:pPr>
            <a:r>
              <a:rPr lang="en-US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Навчання на необов’язково анотованих даних</a:t>
            </a:r>
          </a:p>
          <a:p>
            <a:pPr>
              <a:spcAft>
                <a:spcPts val="600"/>
              </a:spcAft>
            </a:pPr>
            <a:r>
              <a:rPr lang="en-US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Зберігає загальні знання моделі</a:t>
            </a:r>
          </a:p>
        </p:txBody>
      </p:sp>
      <p:sp>
        <p:nvSpPr>
          <p:cNvPr id="3" name="Google Shape;93;p17">
            <a:extLst>
              <a:ext uri="{FF2B5EF4-FFF2-40B4-BE49-F238E27FC236}">
                <a16:creationId xmlns:a16="http://schemas.microsoft.com/office/drawing/2014/main" id="{B35DAD2C-A745-5BF7-234E-2E286FFEC3C0}"/>
              </a:ext>
            </a:extLst>
          </p:cNvPr>
          <p:cNvSpPr txBox="1">
            <a:spLocks/>
          </p:cNvSpPr>
          <p:nvPr/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spcAft>
                <a:spcPts val="600"/>
              </a:spcAft>
              <a:buSzPts val="1400"/>
              <a:buNone/>
            </a:pPr>
            <a:r>
              <a:rPr lang="en-US" sz="1400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Supervised fine-tuning + Reinforcement Learning with Human Feedback</a:t>
            </a:r>
          </a:p>
          <a:p>
            <a:pPr indent="-317500">
              <a:spcAft>
                <a:spcPts val="600"/>
              </a:spcAft>
              <a:buSzPts val="1400"/>
            </a:pPr>
            <a:r>
              <a:rPr lang="en-US" sz="1400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Багатоступенева доадаптація моделі з урахуванням людських переваг</a:t>
            </a:r>
          </a:p>
          <a:p>
            <a:pPr indent="-317500">
              <a:spcAft>
                <a:spcPts val="600"/>
              </a:spcAft>
              <a:buSzPts val="1400"/>
            </a:pPr>
            <a:r>
              <a:rPr lang="en-US" sz="1400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Навчання на прикладах корисних відповідей</a:t>
            </a:r>
          </a:p>
          <a:p>
            <a:pPr indent="-317500">
              <a:spcAft>
                <a:spcPts val="600"/>
              </a:spcAft>
              <a:buSzPts val="1400"/>
            </a:pPr>
            <a:r>
              <a:rPr lang="en-US" sz="1400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Уточнення через оцінки якості людиною</a:t>
            </a:r>
          </a:p>
          <a:p>
            <a:pPr indent="-317500">
              <a:spcAft>
                <a:spcPts val="600"/>
              </a:spcAft>
              <a:buSzPts val="1400"/>
            </a:pPr>
            <a:r>
              <a:rPr lang="en-US" sz="1400" b="0" i="0" u="none" strike="noStrike" cap="none" noProof="1">
                <a:latin typeface="Open Sans"/>
                <a:ea typeface="Open Sans"/>
                <a:cs typeface="Open Sans"/>
                <a:sym typeface="Open Sans"/>
              </a:rPr>
              <a:t>Покращує корисність, безпечність і узгодженість відповіді.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900" noProof="1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900" noProof="1"/>
          </a:p>
        </p:txBody>
      </p:sp>
      <p:pic>
        <p:nvPicPr>
          <p:cNvPr id="6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61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27528B6F-47DB-A53E-4578-3370D59C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65C815FC-81A7-3C6D-E520-224F6CC6E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US" sz="3200" noProof="1"/>
              <a:t>Теоретичне дослідження</a:t>
            </a:r>
          </a:p>
        </p:txBody>
      </p:sp>
      <p:sp>
        <p:nvSpPr>
          <p:cNvPr id="93" name="Google Shape;93;p17">
            <a:extLst>
              <a:ext uri="{FF2B5EF4-FFF2-40B4-BE49-F238E27FC236}">
                <a16:creationId xmlns:a16="http://schemas.microsoft.com/office/drawing/2014/main" id="{A87ED4BF-9129-37C1-AEF3-E3D8BF82E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1" y="699656"/>
            <a:ext cx="2694736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sz="2900" noProof="1"/>
              <a:t>BLUE-метрика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Порівнює n-грами перекладеного тексту з референсним перекладом.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Підходить для швидкого  автоматичного аналізу якості перекладу.</a:t>
            </a:r>
          </a:p>
        </p:txBody>
      </p:sp>
      <p:pic>
        <p:nvPicPr>
          <p:cNvPr id="94" name="Google Shape;94;p17">
            <a:extLst>
              <a:ext uri="{FF2B5EF4-FFF2-40B4-BE49-F238E27FC236}">
                <a16:creationId xmlns:a16="http://schemas.microsoft.com/office/drawing/2014/main" id="{CAB088F7-6161-D76E-5518-3D1075BBC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8ACB88-FF5F-51AE-7816-45BACA5D4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8</a:t>
            </a:fld>
            <a:endParaRPr lang="en-US" noProof="1"/>
          </a:p>
        </p:txBody>
      </p:sp>
      <p:sp>
        <p:nvSpPr>
          <p:cNvPr id="4" name="Google Shape;93;p17">
            <a:extLst>
              <a:ext uri="{FF2B5EF4-FFF2-40B4-BE49-F238E27FC236}">
                <a16:creationId xmlns:a16="http://schemas.microsoft.com/office/drawing/2014/main" id="{0C25FBB8-B9A9-4F2A-033A-E293395B5461}"/>
              </a:ext>
            </a:extLst>
          </p:cNvPr>
          <p:cNvSpPr txBox="1">
            <a:spLocks/>
          </p:cNvSpPr>
          <p:nvPr/>
        </p:nvSpPr>
        <p:spPr>
          <a:xfrm>
            <a:off x="3006437" y="632486"/>
            <a:ext cx="3380510" cy="403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r>
              <a:rPr lang="en-US" noProof="1"/>
              <a:t>Експертна оцінка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Аналіз стилістики, культурної адекватності, контексту.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noProof="1"/>
              <a:t>Виявляє недоліки, що не враховуються метрикою BLEU.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0212DC-3C16-01CA-BE5C-1155F895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09" y="632486"/>
            <a:ext cx="2410690" cy="1865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6DC8B1-0D8F-07AC-C1BB-E35A200FD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07" y="2571750"/>
            <a:ext cx="2410691" cy="1848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FD25-123E-8FA3-FE42-1FACE0897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48" y="3115522"/>
            <a:ext cx="2379841" cy="6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ADC0-5BDC-9AEC-2DCE-47C8C6A7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/>
              <a:t>Практичне дослідження. Методологія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BCA1E-821C-C17C-7FAA-74B9C4935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noProof="1"/>
              <a:t>Для оцінки якості художнього перекладу було використано велику мовну модель LLaMA 3.3‑70B‑Instruct з трьома цільовими мовами:</a:t>
            </a:r>
          </a:p>
          <a:p>
            <a:endParaRPr lang="en-US" noProof="1"/>
          </a:p>
          <a:p>
            <a:r>
              <a:rPr lang="en-US" noProof="1"/>
              <a:t>Мови перекладу: французька, німецька, українська</a:t>
            </a:r>
          </a:p>
          <a:p>
            <a:r>
              <a:rPr lang="en-US" noProof="1"/>
              <a:t>Вхідні дані: 2 вручну відібрані художні уривки</a:t>
            </a:r>
          </a:p>
          <a:p>
            <a:r>
              <a:rPr lang="en-US" noProof="1"/>
              <a:t>Сегментація тексту:</a:t>
            </a:r>
          </a:p>
          <a:p>
            <a:pPr marL="857250" lvl="1" indent="-285750"/>
            <a:r>
              <a:rPr lang="en-US" noProof="1"/>
              <a:t>6 фрагментів наративу (описова проза)</a:t>
            </a:r>
          </a:p>
          <a:p>
            <a:pPr marL="857250" lvl="1" indent="-285750"/>
            <a:r>
              <a:rPr lang="en-US" noProof="1"/>
              <a:t>18 фрагментів діалогів (пряма мова та внутрішні думки персонажів)</a:t>
            </a:r>
          </a:p>
          <a:p>
            <a:r>
              <a:rPr lang="en-US" noProof="1"/>
              <a:t>Кожен сегмент перекладався окремо залежно від підходу</a:t>
            </a:r>
          </a:p>
          <a:p>
            <a:r>
              <a:rPr lang="en-US" noProof="1"/>
              <a:t>Оцінка якості включала семантичну зв’язність, відповідность глосарію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F682-5CE0-FFD2-E919-B4E565CDC5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1" smtClean="0"/>
              <a:t>9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108B-8720-4152-0932-358A2ACB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6" y="1893146"/>
            <a:ext cx="1672939" cy="1248378"/>
          </a:xfrm>
          <a:prstGeom prst="rect">
            <a:avLst/>
          </a:prstGeom>
        </p:spPr>
      </p:pic>
      <p:pic>
        <p:nvPicPr>
          <p:cNvPr id="7" name="Google Shape;94;p17">
            <a:extLst>
              <a:ext uri="{FF2B5EF4-FFF2-40B4-BE49-F238E27FC236}">
                <a16:creationId xmlns:a16="http://schemas.microsoft.com/office/drawing/2014/main" id="{A62A0DEF-4275-7CA2-2C03-835AA538E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04381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616</Words>
  <Application>Microsoft Office PowerPoint</Application>
  <PresentationFormat>On-screen Show (16:9)</PresentationFormat>
  <Paragraphs>124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Economica</vt:lpstr>
      <vt:lpstr>Open Sans</vt:lpstr>
      <vt:lpstr>Luxe</vt:lpstr>
      <vt:lpstr>Дослідження методів налаштування великих мовних моделей для перекладу художніх текстів</vt:lpstr>
      <vt:lpstr>Аналіз предметої галузі</vt:lpstr>
      <vt:lpstr>Аналіз предметої галузі</vt:lpstr>
      <vt:lpstr>Огляд й аналіз літературних, наукових джерел</vt:lpstr>
      <vt:lpstr>Огляд й аналіз літературних, наукових джерел</vt:lpstr>
      <vt:lpstr>Постановка задачі</vt:lpstr>
      <vt:lpstr>Теоретичне дослідження</vt:lpstr>
      <vt:lpstr>Теоретичне дослідження</vt:lpstr>
      <vt:lpstr>Практичне дослідження. Методологія</vt:lpstr>
      <vt:lpstr>Практичне дослідження. Методологія</vt:lpstr>
      <vt:lpstr>Практичне дослідження. Отримання глосарію</vt:lpstr>
      <vt:lpstr>PowerPoint Presentation</vt:lpstr>
      <vt:lpstr>PowerPoint Presentation</vt:lpstr>
      <vt:lpstr>PowerPoint Presentation</vt:lpstr>
      <vt:lpstr>PowerPoint Presentation</vt:lpstr>
      <vt:lpstr>Публікація результатів</vt:lpstr>
      <vt:lpstr>Висновки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</dc:title>
  <dc:creator>Alex PC</dc:creator>
  <cp:lastModifiedBy>Трофіменко Олексій</cp:lastModifiedBy>
  <cp:revision>16</cp:revision>
  <dcterms:modified xsi:type="dcterms:W3CDTF">2025-06-07T10:13:16Z</dcterms:modified>
</cp:coreProperties>
</file>